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64" r:id="rId5"/>
    <p:sldId id="268" r:id="rId6"/>
    <p:sldId id="281" r:id="rId7"/>
    <p:sldId id="290" r:id="rId8"/>
    <p:sldId id="257" r:id="rId9"/>
    <p:sldId id="279" r:id="rId10"/>
    <p:sldId id="282" r:id="rId11"/>
    <p:sldId id="283" r:id="rId12"/>
    <p:sldId id="271" r:id="rId13"/>
    <p:sldId id="287" r:id="rId14"/>
    <p:sldId id="289" r:id="rId15"/>
    <p:sldId id="291" r:id="rId16"/>
    <p:sldId id="293" r:id="rId17"/>
    <p:sldId id="294" r:id="rId18"/>
    <p:sldId id="295" r:id="rId19"/>
    <p:sldId id="269" r:id="rId20"/>
    <p:sldId id="297" r:id="rId21"/>
    <p:sldId id="296" r:id="rId22"/>
    <p:sldId id="299" r:id="rId23"/>
    <p:sldId id="300" r:id="rId24"/>
    <p:sldId id="298" r:id="rId25"/>
    <p:sldId id="26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526DC60-7486-4FDD-810B-2C4CAE6DD874}">
          <p14:sldIdLst>
            <p14:sldId id="264"/>
            <p14:sldId id="268"/>
            <p14:sldId id="281"/>
            <p14:sldId id="290"/>
          </p14:sldIdLst>
        </p14:section>
        <p14:section name="Exception Types" id="{0083F1AF-84A9-4F4D-B4D6-AEDC9F77E26F}">
          <p14:sldIdLst>
            <p14:sldId id="257"/>
            <p14:sldId id="279"/>
            <p14:sldId id="282"/>
            <p14:sldId id="283"/>
            <p14:sldId id="271"/>
            <p14:sldId id="287"/>
            <p14:sldId id="289"/>
          </p14:sldIdLst>
        </p14:section>
        <p14:section name="Additional Info" id="{0CA96C2B-E443-4E82-B0C7-A7FF5CB8DF7A}">
          <p14:sldIdLst>
            <p14:sldId id="291"/>
            <p14:sldId id="293"/>
            <p14:sldId id="294"/>
            <p14:sldId id="295"/>
          </p14:sldIdLst>
        </p14:section>
        <p14:section name="Unique Situations" id="{F71F66E0-135D-49F4-834B-94F52B4C1D22}">
          <p14:sldIdLst>
            <p14:sldId id="269"/>
            <p14:sldId id="297"/>
            <p14:sldId id="296"/>
            <p14:sldId id="299"/>
            <p14:sldId id="300"/>
            <p14:sldId id="298"/>
            <p14:sldId id="263"/>
          </p14:sldIdLst>
        </p14:section>
      </p14:sectionLst>
    </p:ext>
    <p:ext uri="{EFAFB233-063F-42B5-8137-9DF3F51BA10A}">
      <p15:sldGuideLst xmlns:p15="http://schemas.microsoft.com/office/powerpoint/2012/main">
        <p15:guide id="1" orient="horz" pos="3384" userDrawn="1">
          <p15:clr>
            <a:srgbClr val="A4A3A4"/>
          </p15:clr>
        </p15:guide>
        <p15:guide id="2" pos="3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666A"/>
    <a:srgbClr val="FA6400"/>
    <a:srgbClr val="FB6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4" autoAdjust="0"/>
    <p:restoredTop sz="70743" autoAdjust="0"/>
  </p:normalViewPr>
  <p:slideViewPr>
    <p:cSldViewPr snapToGrid="0" snapToObjects="1">
      <p:cViewPr varScale="1">
        <p:scale>
          <a:sx n="78" d="100"/>
          <a:sy n="78" d="100"/>
        </p:scale>
        <p:origin x="1812" y="90"/>
      </p:cViewPr>
      <p:guideLst>
        <p:guide orient="horz" pos="3384"/>
        <p:guide pos="3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F79103-B750-44F9-9F08-22C7608F8985}" type="datetimeFigureOut">
              <a:rPr lang="en-US" smtClean="0"/>
              <a:t>12/8/2025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8C09EB-FC6F-4CBB-A50E-F971E95FFBC3}" type="slidenum">
              <a:rPr lang="en-US" smtClean="0"/>
              <a:t>‹#›</a:t>
            </a:fld>
            <a:endParaRPr lang="en-US" dirty="0"/>
          </a:p>
        </p:txBody>
      </p:sp>
    </p:spTree>
    <p:extLst>
      <p:ext uri="{BB962C8B-B14F-4D97-AF65-F5344CB8AC3E}">
        <p14:creationId xmlns:p14="http://schemas.microsoft.com/office/powerpoint/2010/main" val="1801522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9ABED-B59C-454F-24D8-D6278237F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C0CA58-5691-C056-6A6E-9E4979DB83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3C21DF-7133-E8F0-AD83-DFC295B59035}"/>
              </a:ext>
            </a:extLst>
          </p:cNvPr>
          <p:cNvSpPr>
            <a:spLocks noGrp="1"/>
          </p:cNvSpPr>
          <p:nvPr>
            <p:ph type="body" idx="1"/>
          </p:nvPr>
        </p:nvSpPr>
        <p:spPr/>
        <p:txBody>
          <a:bodyPr/>
          <a:lstStyle/>
          <a:p>
            <a:pPr marL="171450" lvl="0" indent="-171450">
              <a:buFont typeface="Arial" panose="020B0604020202020204" pitchFamily="34" charset="0"/>
              <a:buChar char="•"/>
            </a:pPr>
            <a:r>
              <a:rPr lang="en-US" dirty="0"/>
              <a:t>Only certain users can make exceptions. If you believe you should be able to make exceptions but you don’t have the exceptions tab, work with your supervisor and IT to get the necessary permissions.</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If you are one of these users, you go to the </a:t>
            </a:r>
            <a:r>
              <a:rPr lang="en-US" cap="small" dirty="0">
                <a:latin typeface="Gotham Narrow Book" pitchFamily="2" charset="0"/>
              </a:rPr>
              <a:t>Exceptions</a:t>
            </a:r>
            <a:r>
              <a:rPr lang="en-US" dirty="0"/>
              <a:t> tab to make exceptions. Navigate down to the requirement on which you want to make an exception.</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Once you’ve entered the fields to make the exception, click </a:t>
            </a:r>
            <a:r>
              <a:rPr lang="en-US" cap="small" dirty="0">
                <a:latin typeface="Gotham Narrow Book" pitchFamily="2" charset="0"/>
              </a:rPr>
              <a:t>add exception</a:t>
            </a:r>
            <a:r>
              <a:rPr lang="en-US" dirty="0"/>
              <a:t>. This saves the exception and will refresh the </a:t>
            </a:r>
            <a:r>
              <a:rPr lang="en-US" cap="small" dirty="0">
                <a:latin typeface="Gotham Narrow Book" pitchFamily="2" charset="0"/>
              </a:rPr>
              <a:t>Exceptions</a:t>
            </a:r>
            <a:r>
              <a:rPr lang="en-US" dirty="0"/>
              <a:t> tab. It’s recommended to go back to the </a:t>
            </a:r>
            <a:r>
              <a:rPr lang="en-US" cap="small" dirty="0">
                <a:latin typeface="Gotham Narrow Book" pitchFamily="2" charset="0"/>
              </a:rPr>
              <a:t>Worksheets</a:t>
            </a:r>
            <a:r>
              <a:rPr lang="en-US" dirty="0"/>
              <a:t> tab to confirm the exception and audit in general is acting as intended.</a:t>
            </a:r>
          </a:p>
          <a:p>
            <a:pPr marL="171450" lvl="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B122936-8F3C-4752-8879-2B3E68053B3A}"/>
              </a:ext>
            </a:extLst>
          </p:cNvPr>
          <p:cNvSpPr>
            <a:spLocks noGrp="1"/>
          </p:cNvSpPr>
          <p:nvPr>
            <p:ph type="sldNum" sz="quarter" idx="5"/>
          </p:nvPr>
        </p:nvSpPr>
        <p:spPr/>
        <p:txBody>
          <a:bodyPr/>
          <a:lstStyle/>
          <a:p>
            <a:fld id="{A98C09EB-FC6F-4CBB-A50E-F971E95FFBC3}" type="slidenum">
              <a:rPr lang="en-US" smtClean="0"/>
              <a:t>3</a:t>
            </a:fld>
            <a:endParaRPr lang="en-US" dirty="0"/>
          </a:p>
        </p:txBody>
      </p:sp>
    </p:spTree>
    <p:extLst>
      <p:ext uri="{BB962C8B-B14F-4D97-AF65-F5344CB8AC3E}">
        <p14:creationId xmlns:p14="http://schemas.microsoft.com/office/powerpoint/2010/main" val="3433974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8C09EB-FC6F-4CBB-A50E-F971E95FFBC3}" type="slidenum">
              <a:rPr lang="en-US" smtClean="0"/>
              <a:t>12</a:t>
            </a:fld>
            <a:endParaRPr lang="en-US" dirty="0"/>
          </a:p>
        </p:txBody>
      </p:sp>
    </p:spTree>
    <p:extLst>
      <p:ext uri="{BB962C8B-B14F-4D97-AF65-F5344CB8AC3E}">
        <p14:creationId xmlns:p14="http://schemas.microsoft.com/office/powerpoint/2010/main" val="1530238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59962-41F5-DAA0-7F29-3411C8B348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CE6B08-62BF-0105-0C90-485C5B4BA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86679E-EE84-6593-B393-CC88D6185A9F}"/>
              </a:ext>
            </a:extLst>
          </p:cNvPr>
          <p:cNvSpPr>
            <a:spLocks noGrp="1"/>
          </p:cNvSpPr>
          <p:nvPr>
            <p:ph type="body" idx="1"/>
          </p:nvPr>
        </p:nvSpPr>
        <p:spPr/>
        <p:txBody>
          <a:bodyPr/>
          <a:lstStyle/>
          <a:p>
            <a:pPr marL="0" indent="0">
              <a:buFont typeface="Arial" panose="020B0604020202020204" pitchFamily="34" charset="0"/>
              <a:buNone/>
            </a:pPr>
            <a:r>
              <a:rPr lang="en-US" sz="1800" b="0" i="0" u="none" strike="noStrike" dirty="0">
                <a:solidFill>
                  <a:srgbClr val="000000"/>
                </a:solidFill>
                <a:effectLst/>
                <a:latin typeface="Helvetica" panose="020B0604020202020204" pitchFamily="34" charset="0"/>
              </a:rPr>
              <a:t>A20447362</a:t>
            </a:r>
            <a:r>
              <a:rPr lang="en-US" dirty="0"/>
              <a:t> </a:t>
            </a:r>
          </a:p>
          <a:p>
            <a:pPr marL="171432" indent="-171432">
              <a:buFont typeface="Arial" panose="020B0604020202020204" pitchFamily="34" charset="0"/>
              <a:buChar char="•"/>
            </a:pPr>
            <a:r>
              <a:rPr lang="en-US" dirty="0"/>
              <a:t>Using the optional drop-down</a:t>
            </a:r>
            <a:r>
              <a:rPr lang="en-US" baseline="0" dirty="0"/>
              <a:t> menus on the With section allows the class being used for the exception to be more finely selected by the user. It is available for Substitutions, Also Allows, and Apply Here’s.</a:t>
            </a:r>
          </a:p>
          <a:p>
            <a:pPr marL="171432" indent="-171432">
              <a:buFont typeface="Arial" panose="020B0604020202020204" pitchFamily="34" charset="0"/>
              <a:buChar char="•"/>
            </a:pPr>
            <a:endParaRPr lang="en-US" baseline="0" dirty="0"/>
          </a:p>
          <a:p>
            <a:pPr marL="171432" marR="0" indent="-17143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Usually, this feature will only be necessary for multiple instances of transfer work. Courses taken in residence will rarely need this feature.</a:t>
            </a:r>
          </a:p>
          <a:p>
            <a:pPr marL="171432" marR="0" indent="-17143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32" marR="0" lvl="0" indent="-17143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For example, this student has three distinct transfer courses all articulated as ELEC 1---, but we only want to use the one from Colorado Tech with an A.</a:t>
            </a:r>
          </a:p>
          <a:p>
            <a:pPr marL="628632" marR="0" lvl="1" indent="-17143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Since it’s the most flexible while obeying qualifiers, we’ll use an Also Allow. </a:t>
            </a:r>
          </a:p>
          <a:p>
            <a:pPr marL="628632" marR="0" lvl="1" indent="-17143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most useful With qualifier are DW Transfer Course, DW Transfer School, and DW Term. </a:t>
            </a:r>
          </a:p>
          <a:p>
            <a:pPr marL="628632" marR="0" lvl="1" indent="-17143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Here, I am going to use Transfer Course and copy/paste it right from the audit into the qualifier (I had to copy it before I went to the </a:t>
            </a:r>
            <a:r>
              <a:rPr lang="en-US" cap="small" baseline="0" dirty="0"/>
              <a:t>exceptions</a:t>
            </a:r>
            <a:r>
              <a:rPr lang="en-US" baseline="0" dirty="0"/>
              <a:t> tab).</a:t>
            </a:r>
          </a:p>
          <a:p>
            <a:pPr marL="171432" indent="-171432">
              <a:buFont typeface="Arial" panose="020B0604020202020204" pitchFamily="34" charset="0"/>
              <a:buChar char="•"/>
            </a:pPr>
            <a:endParaRPr lang="en-US" baseline="0" dirty="0"/>
          </a:p>
          <a:p>
            <a:pPr marL="171432" indent="-171432">
              <a:buFont typeface="Arial" panose="020B0604020202020204" pitchFamily="34" charset="0"/>
              <a:buChar char="•"/>
            </a:pPr>
            <a:r>
              <a:rPr lang="en-US" baseline="0" dirty="0"/>
              <a:t>Again, this is an optional feature that is only really necessary when a student has multiple instances of similarly articulated transfer work.</a:t>
            </a:r>
          </a:p>
          <a:p>
            <a:pPr marL="0" indent="0">
              <a:buFont typeface="Arial" panose="020B0604020202020204" pitchFamily="34" charset="0"/>
              <a:buNone/>
            </a:pPr>
            <a:endParaRPr lang="en-US" baseline="0" dirty="0"/>
          </a:p>
          <a:p>
            <a:endParaRPr lang="en-US" dirty="0"/>
          </a:p>
        </p:txBody>
      </p:sp>
      <p:sp>
        <p:nvSpPr>
          <p:cNvPr id="4" name="Slide Number Placeholder 3">
            <a:extLst>
              <a:ext uri="{FF2B5EF4-FFF2-40B4-BE49-F238E27FC236}">
                <a16:creationId xmlns:a16="http://schemas.microsoft.com/office/drawing/2014/main" id="{0C627EEE-1E7C-0D4A-7BB2-A6BC93F490FF}"/>
              </a:ext>
            </a:extLst>
          </p:cNvPr>
          <p:cNvSpPr>
            <a:spLocks noGrp="1"/>
          </p:cNvSpPr>
          <p:nvPr>
            <p:ph type="sldNum" sz="quarter" idx="5"/>
          </p:nvPr>
        </p:nvSpPr>
        <p:spPr/>
        <p:txBody>
          <a:bodyPr/>
          <a:lstStyle/>
          <a:p>
            <a:fld id="{A98C09EB-FC6F-4CBB-A50E-F971E95FFBC3}" type="slidenum">
              <a:rPr lang="en-US" smtClean="0"/>
              <a:t>13</a:t>
            </a:fld>
            <a:endParaRPr lang="en-US" dirty="0"/>
          </a:p>
        </p:txBody>
      </p:sp>
    </p:spTree>
    <p:extLst>
      <p:ext uri="{BB962C8B-B14F-4D97-AF65-F5344CB8AC3E}">
        <p14:creationId xmlns:p14="http://schemas.microsoft.com/office/powerpoint/2010/main" val="3049874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A20303730</a:t>
            </a:r>
          </a:p>
          <a:p>
            <a:pPr marL="171450" indent="-171450">
              <a:buFont typeface="Arial" panose="020B0604020202020204" pitchFamily="34" charset="0"/>
              <a:buChar char="•"/>
            </a:pPr>
            <a:r>
              <a:rPr lang="en-US" dirty="0"/>
              <a:t>The auditor requires a description for every exception. If you don’t provide one, the auditor will generate a basic description</a:t>
            </a:r>
            <a:r>
              <a:rPr lang="en-US" baseline="0" dirty="0"/>
              <a:t> that includes the class used and the exception type.</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Remember, what you type here is visible to all users – other faculty and staff, as well as the student!</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There is currently no standard wording for exceptions, but there are a few things to remember for best practices</a:t>
            </a:r>
          </a:p>
          <a:p>
            <a:pPr marL="628650" lvl="1" indent="-171450">
              <a:buFont typeface="Arial" panose="020B0604020202020204" pitchFamily="34" charset="0"/>
              <a:buChar char="•"/>
            </a:pPr>
            <a:r>
              <a:rPr lang="en-US" baseline="0" dirty="0"/>
              <a:t>Try to use consistent wording and/or abbreviations for the exceptions within your college. There is a reporting function within exceptions, and consistent wording can help us identify “like” exceptions. It also makes things more clear for the certifications team within the Registrar’s Office to understand the exception.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Each exception should also include the course that you’re using and credits/class values you are adjusting. This makes it much easier to see which exception goes with which course when there is more than one on a student’s record, or track how credits are being adjusted. It really helps with troubleshooting as well so that you don’t end up deleting the wrong exception.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lvl="0" indent="-171450">
              <a:buFont typeface="Arial" panose="020B0604020202020204" pitchFamily="34" charset="0"/>
              <a:buChar char="•"/>
            </a:pPr>
            <a:r>
              <a:rPr lang="en-US" baseline="0" dirty="0"/>
              <a:t>Don’t bother typing your name/initials, the date, or the type of exception. Those will be included by default in other areas of the exception</a:t>
            </a:r>
            <a:endParaRPr lang="en-US" dirty="0"/>
          </a:p>
          <a:p>
            <a:endParaRPr lang="en-US" dirty="0"/>
          </a:p>
        </p:txBody>
      </p:sp>
      <p:sp>
        <p:nvSpPr>
          <p:cNvPr id="4" name="Slide Number Placeholder 3"/>
          <p:cNvSpPr>
            <a:spLocks noGrp="1"/>
          </p:cNvSpPr>
          <p:nvPr>
            <p:ph type="sldNum" sz="quarter" idx="5"/>
          </p:nvPr>
        </p:nvSpPr>
        <p:spPr/>
        <p:txBody>
          <a:bodyPr/>
          <a:lstStyle/>
          <a:p>
            <a:fld id="{A98C09EB-FC6F-4CBB-A50E-F971E95FFBC3}" type="slidenum">
              <a:rPr lang="en-US" smtClean="0"/>
              <a:t>14</a:t>
            </a:fld>
            <a:endParaRPr lang="en-US" dirty="0"/>
          </a:p>
        </p:txBody>
      </p:sp>
    </p:spTree>
    <p:extLst>
      <p:ext uri="{BB962C8B-B14F-4D97-AF65-F5344CB8AC3E}">
        <p14:creationId xmlns:p14="http://schemas.microsoft.com/office/powerpoint/2010/main" val="1451508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85640-02CB-A923-AF1E-551C75687C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CBC5F5-2EFD-4BE4-C965-D7DAC40D20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06B27F-9E85-9977-02C5-F30F79C53862}"/>
              </a:ext>
            </a:extLst>
          </p:cNvPr>
          <p:cNvSpPr>
            <a:spLocks noGrp="1"/>
          </p:cNvSpPr>
          <p:nvPr>
            <p:ph type="body" idx="1"/>
          </p:nvPr>
        </p:nvSpPr>
        <p:spPr/>
        <p:txBody>
          <a:bodyPr/>
          <a:lstStyle/>
          <a:p>
            <a:pPr marL="0" indent="0">
              <a:buFont typeface="Arial" panose="020B0604020202020204" pitchFamily="34" charset="0"/>
              <a:buNone/>
            </a:pPr>
            <a:r>
              <a:rPr lang="en-US" dirty="0"/>
              <a:t>A20303730</a:t>
            </a:r>
          </a:p>
          <a:p>
            <a:pPr marL="171450" indent="-171450">
              <a:buFont typeface="Arial" panose="020B0604020202020204" pitchFamily="34" charset="0"/>
              <a:buChar char="•"/>
            </a:pPr>
            <a:r>
              <a:rPr lang="en-US" dirty="0"/>
              <a:t>The optional details section is visible to every Degree Works user. There are no internal notes.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Can be viewed in the audit when hovering over the exception in Worksheets</a:t>
            </a: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baseline="0" dirty="0"/>
              <a:t>This box will let you type more than 220 characters – you’ll only get an error when you try to save</a:t>
            </a:r>
          </a:p>
          <a:p>
            <a:endParaRPr lang="en-US" dirty="0"/>
          </a:p>
        </p:txBody>
      </p:sp>
      <p:sp>
        <p:nvSpPr>
          <p:cNvPr id="4" name="Slide Number Placeholder 3">
            <a:extLst>
              <a:ext uri="{FF2B5EF4-FFF2-40B4-BE49-F238E27FC236}">
                <a16:creationId xmlns:a16="http://schemas.microsoft.com/office/drawing/2014/main" id="{9469452E-4AEF-54C8-BE83-538DD7E2F101}"/>
              </a:ext>
            </a:extLst>
          </p:cNvPr>
          <p:cNvSpPr>
            <a:spLocks noGrp="1"/>
          </p:cNvSpPr>
          <p:nvPr>
            <p:ph type="sldNum" sz="quarter" idx="5"/>
          </p:nvPr>
        </p:nvSpPr>
        <p:spPr/>
        <p:txBody>
          <a:bodyPr/>
          <a:lstStyle/>
          <a:p>
            <a:fld id="{A98C09EB-FC6F-4CBB-A50E-F971E95FFBC3}" type="slidenum">
              <a:rPr lang="en-US" smtClean="0"/>
              <a:t>15</a:t>
            </a:fld>
            <a:endParaRPr lang="en-US" dirty="0"/>
          </a:p>
        </p:txBody>
      </p:sp>
    </p:spTree>
    <p:extLst>
      <p:ext uri="{BB962C8B-B14F-4D97-AF65-F5344CB8AC3E}">
        <p14:creationId xmlns:p14="http://schemas.microsoft.com/office/powerpoint/2010/main" val="146114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Sometimes</a:t>
            </a:r>
            <a:r>
              <a:rPr lang="en-US" baseline="0" dirty="0"/>
              <a:t> it won’t be immediately clear which exception you should use. Rather than give up and use Force Complete, look on the following slides for some unique examples</a:t>
            </a:r>
          </a:p>
          <a:p>
            <a:endParaRPr lang="en-US" dirty="0"/>
          </a:p>
        </p:txBody>
      </p:sp>
      <p:sp>
        <p:nvSpPr>
          <p:cNvPr id="4" name="Slide Number Placeholder 3"/>
          <p:cNvSpPr>
            <a:spLocks noGrp="1"/>
          </p:cNvSpPr>
          <p:nvPr>
            <p:ph type="sldNum" sz="quarter" idx="5"/>
          </p:nvPr>
        </p:nvSpPr>
        <p:spPr/>
        <p:txBody>
          <a:bodyPr/>
          <a:lstStyle/>
          <a:p>
            <a:fld id="{A98C09EB-FC6F-4CBB-A50E-F971E95FFBC3}" type="slidenum">
              <a:rPr lang="en-US" smtClean="0"/>
              <a:t>16</a:t>
            </a:fld>
            <a:endParaRPr lang="en-US" dirty="0"/>
          </a:p>
        </p:txBody>
      </p:sp>
    </p:spTree>
    <p:extLst>
      <p:ext uri="{BB962C8B-B14F-4D97-AF65-F5344CB8AC3E}">
        <p14:creationId xmlns:p14="http://schemas.microsoft.com/office/powerpoint/2010/main" val="372053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CA4CB-CC0D-E837-E278-3E0627C6FC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F97C3A-68E8-8B7A-4072-F4458620A5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A01196-22A3-968B-81F9-ABD9C3E34C9E}"/>
              </a:ext>
            </a:extLst>
          </p:cNvPr>
          <p:cNvSpPr>
            <a:spLocks noGrp="1"/>
          </p:cNvSpPr>
          <p:nvPr>
            <p:ph type="body" idx="1"/>
          </p:nvPr>
        </p:nvSpPr>
        <p:spPr/>
        <p:txBody>
          <a:bodyPr/>
          <a:lstStyle/>
          <a:p>
            <a:r>
              <a:rPr lang="en-US" dirty="0"/>
              <a:t>A11681246</a:t>
            </a:r>
          </a:p>
          <a:p>
            <a:pPr marL="171450" indent="-171450">
              <a:buFont typeface="Arial" panose="020B0604020202020204" pitchFamily="34" charset="0"/>
              <a:buChar char="•"/>
            </a:pPr>
            <a:r>
              <a:rPr lang="en-US" dirty="0"/>
              <a:t>For example, BIOL 1114 from Western Oklahoma State is articulated as BIOL 1303 and 1311. We need both of them to be used for the NURS 1314 requirement.</a:t>
            </a:r>
          </a:p>
          <a:p>
            <a:pPr marL="171450" indent="-171450">
              <a:buFont typeface="Arial" panose="020B0604020202020204" pitchFamily="34" charset="0"/>
              <a:buChar char="•"/>
            </a:pPr>
            <a:r>
              <a:rPr lang="en-US" dirty="0"/>
              <a:t>Since the courses share the same DW Title, I can use their course prefix, a wildcard for number, and a “With DW Transfer Course” qualifier to pull both of them in.</a:t>
            </a:r>
          </a:p>
        </p:txBody>
      </p:sp>
      <p:sp>
        <p:nvSpPr>
          <p:cNvPr id="4" name="Slide Number Placeholder 3">
            <a:extLst>
              <a:ext uri="{FF2B5EF4-FFF2-40B4-BE49-F238E27FC236}">
                <a16:creationId xmlns:a16="http://schemas.microsoft.com/office/drawing/2014/main" id="{D8816E16-8424-C620-EAAA-1A65CB01C830}"/>
              </a:ext>
            </a:extLst>
          </p:cNvPr>
          <p:cNvSpPr>
            <a:spLocks noGrp="1"/>
          </p:cNvSpPr>
          <p:nvPr>
            <p:ph type="sldNum" sz="quarter" idx="5"/>
          </p:nvPr>
        </p:nvSpPr>
        <p:spPr/>
        <p:txBody>
          <a:bodyPr/>
          <a:lstStyle/>
          <a:p>
            <a:fld id="{A98C09EB-FC6F-4CBB-A50E-F971E95FFBC3}" type="slidenum">
              <a:rPr lang="en-US" smtClean="0"/>
              <a:t>17</a:t>
            </a:fld>
            <a:endParaRPr lang="en-US" dirty="0"/>
          </a:p>
        </p:txBody>
      </p:sp>
    </p:spTree>
    <p:extLst>
      <p:ext uri="{BB962C8B-B14F-4D97-AF65-F5344CB8AC3E}">
        <p14:creationId xmlns:p14="http://schemas.microsoft.com/office/powerpoint/2010/main" val="2178714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8C09EB-FC6F-4CBB-A50E-F971E95FFBC3}" type="slidenum">
              <a:rPr lang="en-US" smtClean="0"/>
              <a:t>18</a:t>
            </a:fld>
            <a:endParaRPr lang="en-US" dirty="0"/>
          </a:p>
        </p:txBody>
      </p:sp>
    </p:spTree>
    <p:extLst>
      <p:ext uri="{BB962C8B-B14F-4D97-AF65-F5344CB8AC3E}">
        <p14:creationId xmlns:p14="http://schemas.microsoft.com/office/powerpoint/2010/main" val="3616890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68A68-DE8D-5751-CAB2-EF030EAB8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4C3A3D-77BF-42CB-C911-E0FC88F20D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6CA6AF-E5B9-258B-B8E6-11DB34E9355A}"/>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you’re coming across a requirement that just seems to ignore the Also Allow’s and Apply Here’s you throw at it, it’s probably a plus-list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“plus-list” uses the </a:t>
            </a:r>
            <a:r>
              <a:rPr lang="en-US" b="1" dirty="0"/>
              <a:t>AND</a:t>
            </a:r>
            <a:r>
              <a:rPr lang="en-US" dirty="0"/>
              <a:t> operator instead of </a:t>
            </a:r>
            <a:r>
              <a:rPr lang="en-US" b="1" dirty="0"/>
              <a:t>OR</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these situations, you </a:t>
            </a:r>
            <a:r>
              <a:rPr lang="en-US" i="1" dirty="0"/>
              <a:t>must</a:t>
            </a:r>
            <a:r>
              <a:rPr lang="en-US" dirty="0"/>
              <a:t> use the Substitute exception type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a:extLst>
              <a:ext uri="{FF2B5EF4-FFF2-40B4-BE49-F238E27FC236}">
                <a16:creationId xmlns:a16="http://schemas.microsoft.com/office/drawing/2014/main" id="{0789642C-3DB6-03E9-0B92-5CA2F2DF1340}"/>
              </a:ext>
            </a:extLst>
          </p:cNvPr>
          <p:cNvSpPr>
            <a:spLocks noGrp="1"/>
          </p:cNvSpPr>
          <p:nvPr>
            <p:ph type="sldNum" sz="quarter" idx="5"/>
          </p:nvPr>
        </p:nvSpPr>
        <p:spPr/>
        <p:txBody>
          <a:bodyPr/>
          <a:lstStyle/>
          <a:p>
            <a:fld id="{A98C09EB-FC6F-4CBB-A50E-F971E95FFBC3}" type="slidenum">
              <a:rPr lang="en-US" smtClean="0"/>
              <a:t>19</a:t>
            </a:fld>
            <a:endParaRPr lang="en-US" dirty="0"/>
          </a:p>
        </p:txBody>
      </p:sp>
    </p:spTree>
    <p:extLst>
      <p:ext uri="{BB962C8B-B14F-4D97-AF65-F5344CB8AC3E}">
        <p14:creationId xmlns:p14="http://schemas.microsoft.com/office/powerpoint/2010/main" val="4254433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F2036-4C06-474B-7F54-E3C8F8372A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38D135-4F8D-EF0C-0508-DDA3440578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8BE55B-FD69-4C39-ED8F-BC74F3D8CE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E77FA0-3BEE-15AD-8223-856480286502}"/>
              </a:ext>
            </a:extLst>
          </p:cNvPr>
          <p:cNvSpPr>
            <a:spLocks noGrp="1"/>
          </p:cNvSpPr>
          <p:nvPr>
            <p:ph type="sldNum" sz="quarter" idx="5"/>
          </p:nvPr>
        </p:nvSpPr>
        <p:spPr/>
        <p:txBody>
          <a:bodyPr/>
          <a:lstStyle/>
          <a:p>
            <a:fld id="{A98C09EB-FC6F-4CBB-A50E-F971E95FFBC3}" type="slidenum">
              <a:rPr lang="en-US" smtClean="0"/>
              <a:t>20</a:t>
            </a:fld>
            <a:endParaRPr lang="en-US" dirty="0"/>
          </a:p>
        </p:txBody>
      </p:sp>
    </p:spTree>
    <p:extLst>
      <p:ext uri="{BB962C8B-B14F-4D97-AF65-F5344CB8AC3E}">
        <p14:creationId xmlns:p14="http://schemas.microsoft.com/office/powerpoint/2010/main" val="3397676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4CE6B-542F-99A7-947C-97C86F62DF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D21A3F-4F94-984D-13B7-68106A9882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1D7E42-5762-9ACC-8E76-9120FF8430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5AAB56-4C11-C513-9217-64934AD4CA74}"/>
              </a:ext>
            </a:extLst>
          </p:cNvPr>
          <p:cNvSpPr>
            <a:spLocks noGrp="1"/>
          </p:cNvSpPr>
          <p:nvPr>
            <p:ph type="sldNum" sz="quarter" idx="5"/>
          </p:nvPr>
        </p:nvSpPr>
        <p:spPr/>
        <p:txBody>
          <a:bodyPr/>
          <a:lstStyle/>
          <a:p>
            <a:fld id="{A98C09EB-FC6F-4CBB-A50E-F971E95FFBC3}" type="slidenum">
              <a:rPr lang="en-US" smtClean="0"/>
              <a:t>21</a:t>
            </a:fld>
            <a:endParaRPr lang="en-US" dirty="0"/>
          </a:p>
        </p:txBody>
      </p:sp>
    </p:spTree>
    <p:extLst>
      <p:ext uri="{BB962C8B-B14F-4D97-AF65-F5344CB8AC3E}">
        <p14:creationId xmlns:p14="http://schemas.microsoft.com/office/powerpoint/2010/main" val="2205112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F4C2E-C360-96BF-96A4-3DC77072A6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FFEBF7-8530-17FA-794A-033BE67717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E23D99-260B-F7E5-DB91-FAEA6DC4ADEB}"/>
              </a:ext>
            </a:extLst>
          </p:cNvPr>
          <p:cNvSpPr>
            <a:spLocks noGrp="1"/>
          </p:cNvSpPr>
          <p:nvPr>
            <p:ph type="body" idx="1"/>
          </p:nvPr>
        </p:nvSpPr>
        <p:spPr/>
        <p:txBody>
          <a:bodyPr/>
          <a:lstStyle/>
          <a:p>
            <a:pPr marL="171450" indent="-171450">
              <a:buFont typeface="Arial" panose="020B0604020202020204" pitchFamily="34" charset="0"/>
              <a:buChar char="•"/>
            </a:pPr>
            <a:r>
              <a:rPr lang="en-US" dirty="0"/>
              <a:t>To delete an exception, go to the </a:t>
            </a:r>
            <a:r>
              <a:rPr lang="en-US" cap="small" dirty="0">
                <a:latin typeface="Gotham Narrow Book" pitchFamily="2" charset="0"/>
              </a:rPr>
              <a:t>Exceptions</a:t>
            </a:r>
            <a:r>
              <a:rPr lang="en-US" dirty="0"/>
              <a:t> tab. There are two places you can delete an exception: from the requirement, or from the exception block.</a:t>
            </a: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To delete the exception from the requirement, scroll down to the requirement that houses the exception, and then click the trash can icon next to the exception.</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You can also delete the exception from the Exception block near the bottom of the audit. Doing it here will allow you to delete multiple exceptions at once.</a:t>
            </a:r>
          </a:p>
          <a:p>
            <a:pPr marL="628650" lvl="1" indent="-171450">
              <a:buFont typeface="Arial" panose="020B0604020202020204" pitchFamily="34" charset="0"/>
              <a:buChar char="•"/>
            </a:pPr>
            <a:r>
              <a:rPr lang="en-US" dirty="0"/>
              <a:t>Just select the boxes of the exceptions you want to delete, then click the trash can icon.</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Clicking the trash can icon will refresh the page, which stays on the </a:t>
            </a:r>
            <a:r>
              <a:rPr lang="en-US" cap="small" dirty="0">
                <a:latin typeface="Gotham Narrow Book" pitchFamily="2" charset="0"/>
              </a:rPr>
              <a:t>Exceptions </a:t>
            </a:r>
            <a:r>
              <a:rPr lang="en-US" dirty="0"/>
              <a:t>tab.</a:t>
            </a:r>
          </a:p>
          <a:p>
            <a:pPr marL="628650" lvl="1"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97D2A6B-B58B-3453-7161-3D8E16CE63A2}"/>
              </a:ext>
            </a:extLst>
          </p:cNvPr>
          <p:cNvSpPr>
            <a:spLocks noGrp="1"/>
          </p:cNvSpPr>
          <p:nvPr>
            <p:ph type="sldNum" sz="quarter" idx="5"/>
          </p:nvPr>
        </p:nvSpPr>
        <p:spPr/>
        <p:txBody>
          <a:bodyPr/>
          <a:lstStyle/>
          <a:p>
            <a:fld id="{A98C09EB-FC6F-4CBB-A50E-F971E95FFBC3}" type="slidenum">
              <a:rPr lang="en-US" smtClean="0"/>
              <a:t>4</a:t>
            </a:fld>
            <a:endParaRPr lang="en-US" dirty="0"/>
          </a:p>
        </p:txBody>
      </p:sp>
    </p:spTree>
    <p:extLst>
      <p:ext uri="{BB962C8B-B14F-4D97-AF65-F5344CB8AC3E}">
        <p14:creationId xmlns:p14="http://schemas.microsoft.com/office/powerpoint/2010/main" val="1188218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Gotham Narrow Book" pitchFamily="2" charset="0"/>
              </a:rPr>
              <a:t>There are five distinct types of exceptions in Degree Works, and a user with access to add exceptions can use any of them. The chart below lists the exception types and what can be done with them.</a:t>
            </a:r>
          </a:p>
          <a:p>
            <a:endParaRPr lang="en-US" dirty="0"/>
          </a:p>
        </p:txBody>
      </p:sp>
      <p:sp>
        <p:nvSpPr>
          <p:cNvPr id="4" name="Slide Number Placeholder 3"/>
          <p:cNvSpPr>
            <a:spLocks noGrp="1"/>
          </p:cNvSpPr>
          <p:nvPr>
            <p:ph type="sldNum" sz="quarter" idx="5"/>
          </p:nvPr>
        </p:nvSpPr>
        <p:spPr/>
        <p:txBody>
          <a:bodyPr/>
          <a:lstStyle/>
          <a:p>
            <a:fld id="{A98C09EB-FC6F-4CBB-A50E-F971E95FFBC3}" type="slidenum">
              <a:rPr lang="en-US" smtClean="0"/>
              <a:t>5</a:t>
            </a:fld>
            <a:endParaRPr lang="en-US" dirty="0"/>
          </a:p>
        </p:txBody>
      </p:sp>
    </p:spTree>
    <p:extLst>
      <p:ext uri="{BB962C8B-B14F-4D97-AF65-F5344CB8AC3E}">
        <p14:creationId xmlns:p14="http://schemas.microsoft.com/office/powerpoint/2010/main" val="864223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19674-A205-2F3B-5506-A76E64E9D8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9E16FE-CE49-D60E-D533-E2E73F0F58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51391B-E1CB-6E2C-4924-370DE92DC3CB}"/>
              </a:ext>
            </a:extLst>
          </p:cNvPr>
          <p:cNvSpPr>
            <a:spLocks noGrp="1"/>
          </p:cNvSpPr>
          <p:nvPr>
            <p:ph type="body" idx="1"/>
          </p:nvPr>
        </p:nvSpPr>
        <p:spPr/>
        <p:txBody>
          <a:bodyPr/>
          <a:lstStyle/>
          <a:p>
            <a:pPr marL="171450" indent="-171450">
              <a:buFont typeface="Arial" panose="020B0604020202020204" pitchFamily="34" charset="0"/>
              <a:buChar char="•"/>
            </a:pPr>
            <a:r>
              <a:rPr lang="en-US" dirty="0"/>
              <a:t>The Also Allow exception</a:t>
            </a:r>
            <a:r>
              <a:rPr lang="en-US" baseline="0" dirty="0"/>
              <a:t> modifies a rule by adding an additional course to the list of courses that can satisfy the requirement.</a:t>
            </a:r>
          </a:p>
          <a:p>
            <a:pPr marL="628632" lvl="1" indent="-171432">
              <a:buFont typeface="Arial" panose="020B0604020202020204" pitchFamily="34" charset="0"/>
              <a:buChar char="•"/>
            </a:pPr>
            <a:r>
              <a:rPr lang="en-US" baseline="0" dirty="0"/>
              <a:t>Think of it like an additional “or” statement</a:t>
            </a:r>
          </a:p>
          <a:p>
            <a:pPr marL="171432" indent="-171432">
              <a:buFont typeface="Arial" panose="020B0604020202020204" pitchFamily="34" charset="0"/>
              <a:buChar char="•"/>
            </a:pPr>
            <a:endParaRPr lang="en-US" baseline="0" dirty="0"/>
          </a:p>
          <a:p>
            <a:pPr marL="171432" indent="-171432">
              <a:buFont typeface="Arial" panose="020B0604020202020204" pitchFamily="34" charset="0"/>
              <a:buChar char="•"/>
            </a:pPr>
            <a:r>
              <a:rPr lang="en-US" baseline="0" dirty="0"/>
              <a:t>This exception can be done prior to completion of coursework. As you can see in the example, the requirement is for HDFS 4521, but they’re also allowing </a:t>
            </a:r>
            <a:r>
              <a:rPr lang="en-US" baseline="0" dirty="0" err="1"/>
              <a:t>HONR</a:t>
            </a:r>
            <a:r>
              <a:rPr lang="en-US" baseline="0" dirty="0"/>
              <a:t> 2890 to satisfy the rule. The exception will be saved to the database whether or not the student has </a:t>
            </a:r>
            <a:r>
              <a:rPr lang="en-US" baseline="0" dirty="0" err="1"/>
              <a:t>HONR</a:t>
            </a:r>
            <a:r>
              <a:rPr lang="en-US" baseline="0" dirty="0"/>
              <a:t> </a:t>
            </a:r>
            <a:r>
              <a:rPr lang="en-US" baseline="0" dirty="0" err="1"/>
              <a:t>2890on</a:t>
            </a:r>
            <a:r>
              <a:rPr lang="en-US" baseline="0" dirty="0"/>
              <a:t> their record.</a:t>
            </a:r>
          </a:p>
          <a:p>
            <a:pPr marL="628586" lvl="1" indent="-171432">
              <a:buFont typeface="Arial" panose="020B0604020202020204" pitchFamily="34" charset="0"/>
              <a:buChar char="•"/>
            </a:pPr>
            <a:r>
              <a:rPr lang="en-US" baseline="0" dirty="0"/>
              <a:t>Different from Substitute, which will only go through if you identify a class from the student’s record</a:t>
            </a:r>
          </a:p>
          <a:p>
            <a:pPr marL="628586" lvl="1" indent="-171432">
              <a:buFont typeface="Arial" panose="020B0604020202020204" pitchFamily="34" charset="0"/>
              <a:buChar char="•"/>
            </a:pPr>
            <a:endParaRPr lang="en-US" baseline="0" dirty="0"/>
          </a:p>
          <a:p>
            <a:pPr marL="171432" indent="-171432">
              <a:buFont typeface="Arial" panose="020B0604020202020204" pitchFamily="34" charset="0"/>
              <a:buChar char="•"/>
            </a:pPr>
            <a:r>
              <a:rPr lang="en-US" baseline="0" dirty="0"/>
              <a:t>Also Allow is subject to rule qualifiers like Minimum Grades and can be refined using the “With” section.</a:t>
            </a:r>
          </a:p>
          <a:p>
            <a:pPr marL="171432" indent="-171432">
              <a:buFont typeface="Arial" panose="020B0604020202020204" pitchFamily="34" charset="0"/>
              <a:buChar char="•"/>
            </a:pPr>
            <a:endParaRPr lang="en-US" baseline="0" dirty="0"/>
          </a:p>
          <a:p>
            <a:pPr marL="171386" lvl="0" indent="-171432">
              <a:buFont typeface="Arial" panose="020B0604020202020204" pitchFamily="34" charset="0"/>
              <a:buChar char="•"/>
            </a:pPr>
            <a:r>
              <a:rPr lang="en-US" baseline="0" dirty="0"/>
              <a:t>The Wildcard (@) can also be used here. So you could say</a:t>
            </a:r>
          </a:p>
          <a:p>
            <a:pPr marL="628586" lvl="1" indent="-171432">
              <a:buFont typeface="Arial" panose="020B0604020202020204" pitchFamily="34" charset="0"/>
              <a:buChar char="•"/>
            </a:pPr>
            <a:r>
              <a:rPr lang="en-US" baseline="0" dirty="0" err="1"/>
              <a:t>HONR</a:t>
            </a:r>
            <a:r>
              <a:rPr lang="en-US" baseline="0" dirty="0"/>
              <a:t> 2@ = any 2000-level </a:t>
            </a:r>
            <a:r>
              <a:rPr lang="en-US" baseline="0" dirty="0" err="1"/>
              <a:t>HONR</a:t>
            </a:r>
            <a:r>
              <a:rPr lang="en-US" baseline="0" dirty="0"/>
              <a:t> class</a:t>
            </a:r>
          </a:p>
          <a:p>
            <a:pPr marL="628586" lvl="1" indent="-171432">
              <a:buFont typeface="Arial" panose="020B0604020202020204" pitchFamily="34" charset="0"/>
              <a:buChar char="•"/>
            </a:pPr>
            <a:r>
              <a:rPr lang="en-US" baseline="0" dirty="0"/>
              <a:t>@ 2@ = any 2000-level class, any subject</a:t>
            </a:r>
          </a:p>
          <a:p>
            <a:pPr marL="628586" lvl="1" indent="-171432">
              <a:buFont typeface="Arial" panose="020B0604020202020204" pitchFamily="34" charset="0"/>
              <a:buChar char="•"/>
            </a:pPr>
            <a:endParaRPr lang="en-US" baseline="0" dirty="0"/>
          </a:p>
          <a:p>
            <a:pPr marL="171386" lvl="0" indent="-171432">
              <a:buFont typeface="Arial" panose="020B0604020202020204" pitchFamily="34" charset="0"/>
              <a:buChar char="•"/>
            </a:pPr>
            <a:r>
              <a:rPr lang="en-US" baseline="0" dirty="0"/>
              <a:t>Also Allow is one of the best to use because it’s so flexible. You can add exceptions and the auditor will fill in classes on its own as the student takes them.</a:t>
            </a:r>
          </a:p>
          <a:p>
            <a:pPr marL="171432" indent="-171432">
              <a:buFont typeface="Arial" panose="020B0604020202020204" pitchFamily="34" charset="0"/>
              <a:buChar char="•"/>
            </a:pPr>
            <a:endParaRPr lang="en-US" baseline="0" dirty="0"/>
          </a:p>
          <a:p>
            <a:pPr marL="171432" indent="-171432">
              <a:buFont typeface="Arial" panose="020B0604020202020204" pitchFamily="34" charset="0"/>
              <a:buChar char="•"/>
            </a:pPr>
            <a:endParaRPr lang="en-US" baseline="0" dirty="0"/>
          </a:p>
          <a:p>
            <a:pPr marL="171432" indent="-171432">
              <a:buFont typeface="Arial" panose="020B0604020202020204" pitchFamily="34" charset="0"/>
              <a:buChar char="•"/>
            </a:pPr>
            <a:endParaRPr lang="en-US" baseline="0" dirty="0"/>
          </a:p>
          <a:p>
            <a:pPr marL="171432" indent="-171432">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8C270B51-1565-F813-BFCA-3C7DC14E8A8B}"/>
              </a:ext>
            </a:extLst>
          </p:cNvPr>
          <p:cNvSpPr>
            <a:spLocks noGrp="1"/>
          </p:cNvSpPr>
          <p:nvPr>
            <p:ph type="sldNum" sz="quarter" idx="5"/>
          </p:nvPr>
        </p:nvSpPr>
        <p:spPr/>
        <p:txBody>
          <a:bodyPr/>
          <a:lstStyle/>
          <a:p>
            <a:fld id="{A98C09EB-FC6F-4CBB-A50E-F971E95FFBC3}" type="slidenum">
              <a:rPr lang="en-US" smtClean="0"/>
              <a:t>6</a:t>
            </a:fld>
            <a:endParaRPr lang="en-US" dirty="0"/>
          </a:p>
        </p:txBody>
      </p:sp>
    </p:spTree>
    <p:extLst>
      <p:ext uri="{BB962C8B-B14F-4D97-AF65-F5344CB8AC3E}">
        <p14:creationId xmlns:p14="http://schemas.microsoft.com/office/powerpoint/2010/main" val="3453583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3C5C4-3F9B-18CE-205D-CC4D880657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462767-B1C2-C457-811A-9AB1F6656D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C84D69-4A30-68FB-1DB3-824203F0C26F}"/>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exception forces a course to a requirement, </a:t>
            </a:r>
            <a:r>
              <a:rPr lang="en-US" baseline="0" dirty="0"/>
              <a:t>ignoring all qualifiers, such as minimum grades.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Like Also Allow, it can be made before the student is enrolled in a course.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32" lvl="0" indent="-171432">
              <a:buFont typeface="Arial" panose="020B0604020202020204" pitchFamily="34" charset="0"/>
              <a:buChar char="•"/>
            </a:pPr>
            <a:r>
              <a:rPr lang="en-US" baseline="0" dirty="0"/>
              <a:t>If used with an in-progress class, the rule will be satisfied even if they don’t pass!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It should be used sparingly because of this. It’s safer to use Also Allow/Substitute instead.</a:t>
            </a:r>
          </a:p>
          <a:p>
            <a:endParaRPr lang="en-US" dirty="0"/>
          </a:p>
        </p:txBody>
      </p:sp>
      <p:sp>
        <p:nvSpPr>
          <p:cNvPr id="4" name="Slide Number Placeholder 3">
            <a:extLst>
              <a:ext uri="{FF2B5EF4-FFF2-40B4-BE49-F238E27FC236}">
                <a16:creationId xmlns:a16="http://schemas.microsoft.com/office/drawing/2014/main" id="{2BAC51C7-E356-A5FA-C711-99998FC79391}"/>
              </a:ext>
            </a:extLst>
          </p:cNvPr>
          <p:cNvSpPr>
            <a:spLocks noGrp="1"/>
          </p:cNvSpPr>
          <p:nvPr>
            <p:ph type="sldNum" sz="quarter" idx="5"/>
          </p:nvPr>
        </p:nvSpPr>
        <p:spPr/>
        <p:txBody>
          <a:bodyPr/>
          <a:lstStyle/>
          <a:p>
            <a:fld id="{A98C09EB-FC6F-4CBB-A50E-F971E95FFBC3}" type="slidenum">
              <a:rPr lang="en-US" smtClean="0"/>
              <a:t>7</a:t>
            </a:fld>
            <a:endParaRPr lang="en-US" dirty="0"/>
          </a:p>
        </p:txBody>
      </p:sp>
    </p:spTree>
    <p:extLst>
      <p:ext uri="{BB962C8B-B14F-4D97-AF65-F5344CB8AC3E}">
        <p14:creationId xmlns:p14="http://schemas.microsoft.com/office/powerpoint/2010/main" val="105187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98F50-C12D-815E-19D3-AD4124DE6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E1E56-0AD0-8FA1-583D-B5E8248D84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B0846B-9D63-AB29-6160-557577E1365D}"/>
              </a:ext>
            </a:extLst>
          </p:cNvPr>
          <p:cNvSpPr>
            <a:spLocks noGrp="1"/>
          </p:cNvSpPr>
          <p:nvPr>
            <p:ph type="body" idx="1"/>
          </p:nvPr>
        </p:nvSpPr>
        <p:spPr/>
        <p:txBody>
          <a:bodyPr/>
          <a:lstStyle/>
          <a:p>
            <a:pPr marL="171450" indent="-171450" algn="l"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Similar to our current culture of substitutions. </a:t>
            </a:r>
            <a:r>
              <a:rPr lang="en-US" dirty="0"/>
              <a:t>Substitute replaces a specific required course with a different specific course</a:t>
            </a:r>
          </a:p>
          <a:p>
            <a:pPr marL="171450" indent="-171450" algn="l" fontAlgn="base">
              <a:buFont typeface="Arial" panose="020B0604020202020204" pitchFamily="34" charset="0"/>
              <a:buChar char="•"/>
            </a:pPr>
            <a:endParaRPr lang="en-US" dirty="0"/>
          </a:p>
          <a:p>
            <a:pPr marL="171450" indent="-171450" algn="l" fontAlgn="base">
              <a:buFont typeface="Arial" panose="020B0604020202020204" pitchFamily="34" charset="0"/>
              <a:buChar char="•"/>
            </a:pPr>
            <a:r>
              <a:rPr lang="en-US" dirty="0"/>
              <a:t>Like Also Allow,</a:t>
            </a:r>
            <a:r>
              <a:rPr lang="en-US" dirty="0">
                <a:latin typeface="Gotham Narrow Book" pitchFamily="2" charset="0"/>
              </a:rPr>
              <a:t> it can be done even if course is not on student record yet, and</a:t>
            </a:r>
            <a:r>
              <a:rPr lang="en-US" dirty="0"/>
              <a:t> it still obeys rule qualifiers.</a:t>
            </a:r>
            <a:endParaRPr lang="en-US" b="0" i="0" u="none" strike="noStrike" dirty="0">
              <a:solidFill>
                <a:schemeClr val="tx1"/>
              </a:solidFill>
              <a:effectLst/>
              <a:latin typeface="+mn-lt"/>
            </a:endParaRPr>
          </a:p>
          <a:p>
            <a:pPr marL="628650" lvl="1" indent="-171450" algn="l"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For example, the block has a “</a:t>
            </a:r>
            <a:r>
              <a:rPr lang="en-US" b="0" i="0" u="none" strike="noStrike" dirty="0" err="1">
                <a:solidFill>
                  <a:srgbClr val="000000"/>
                </a:solidFill>
                <a:effectLst/>
                <a:latin typeface="Calibri" panose="020F0502020204030204" pitchFamily="34" charset="0"/>
              </a:rPr>
              <a:t>MaxClasses</a:t>
            </a:r>
            <a:r>
              <a:rPr lang="en-US" b="0" i="0" u="none" strike="noStrike" dirty="0">
                <a:solidFill>
                  <a:srgbClr val="000000"/>
                </a:solidFill>
                <a:effectLst/>
                <a:latin typeface="Calibri" panose="020F0502020204030204" pitchFamily="34" charset="0"/>
              </a:rPr>
              <a:t> Zero in CHEM @” rule (no chemistry courses allowed in this block), and you try to substitute a CHEM class for a </a:t>
            </a:r>
            <a:r>
              <a:rPr lang="en-US" b="0" i="0" u="none" strike="noStrike" dirty="0" err="1">
                <a:solidFill>
                  <a:srgbClr val="000000"/>
                </a:solidFill>
                <a:effectLst/>
                <a:latin typeface="Calibri" panose="020F0502020204030204" pitchFamily="34" charset="0"/>
              </a:rPr>
              <a:t>BIOC</a:t>
            </a:r>
            <a:r>
              <a:rPr lang="en-US" b="0" i="0" u="none" strike="noStrike" dirty="0">
                <a:solidFill>
                  <a:srgbClr val="000000"/>
                </a:solidFill>
                <a:effectLst/>
                <a:latin typeface="Calibri" panose="020F0502020204030204" pitchFamily="34" charset="0"/>
              </a:rPr>
              <a:t> requirement.</a:t>
            </a:r>
            <a:endParaRPr lang="en-US" dirty="0"/>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In the example, the requirement can be met by several courses. By making a Substitute exception, we can change one of those courses, NSCI 3223, to a different course, NSCI 3543</a:t>
            </a:r>
          </a:p>
        </p:txBody>
      </p:sp>
      <p:sp>
        <p:nvSpPr>
          <p:cNvPr id="4" name="Slide Number Placeholder 3">
            <a:extLst>
              <a:ext uri="{FF2B5EF4-FFF2-40B4-BE49-F238E27FC236}">
                <a16:creationId xmlns:a16="http://schemas.microsoft.com/office/drawing/2014/main" id="{CB73C447-3CCB-9AF1-5868-5CC190F707D7}"/>
              </a:ext>
            </a:extLst>
          </p:cNvPr>
          <p:cNvSpPr>
            <a:spLocks noGrp="1"/>
          </p:cNvSpPr>
          <p:nvPr>
            <p:ph type="sldNum" sz="quarter" idx="5"/>
          </p:nvPr>
        </p:nvSpPr>
        <p:spPr/>
        <p:txBody>
          <a:bodyPr/>
          <a:lstStyle/>
          <a:p>
            <a:fld id="{A98C09EB-FC6F-4CBB-A50E-F971E95FFBC3}" type="slidenum">
              <a:rPr lang="en-US" smtClean="0"/>
              <a:t>8</a:t>
            </a:fld>
            <a:endParaRPr lang="en-US" dirty="0"/>
          </a:p>
        </p:txBody>
      </p:sp>
    </p:spTree>
    <p:extLst>
      <p:ext uri="{BB962C8B-B14F-4D97-AF65-F5344CB8AC3E}">
        <p14:creationId xmlns:p14="http://schemas.microsoft.com/office/powerpoint/2010/main" val="2154811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anose="020B0604020202020204" pitchFamily="34" charset="0"/>
              <a:buChar char="•"/>
            </a:pPr>
            <a:r>
              <a:rPr lang="en-US" dirty="0"/>
              <a:t>The first function of this exception type is to remove a course </a:t>
            </a:r>
            <a:r>
              <a:rPr lang="en-US" baseline="0" dirty="0"/>
              <a:t>from a list of options that could satisfy the rule. If that course was applying to the requirement, the exception will remove it.</a:t>
            </a:r>
          </a:p>
          <a:p>
            <a:pPr marL="628632" lvl="1" indent="-171432">
              <a:buFont typeface="Arial" panose="020B0604020202020204" pitchFamily="34" charset="0"/>
              <a:buChar char="•"/>
            </a:pPr>
            <a:r>
              <a:rPr lang="en-US" baseline="0" dirty="0"/>
              <a:t>In the example here, I’m removing GENT 2323 from the course option so the student </a:t>
            </a:r>
            <a:r>
              <a:rPr lang="en-US" i="1" baseline="0" dirty="0"/>
              <a:t>has </a:t>
            </a:r>
            <a:r>
              <a:rPr lang="en-US" i="0" baseline="0" dirty="0"/>
              <a:t>to take </a:t>
            </a:r>
            <a:r>
              <a:rPr lang="en-US" i="0" baseline="0" dirty="0" err="1"/>
              <a:t>ENSC</a:t>
            </a:r>
            <a:r>
              <a:rPr lang="en-US" i="0" baseline="0" dirty="0"/>
              <a:t> 2113</a:t>
            </a:r>
            <a:endParaRPr lang="en-US" baseline="0" dirty="0"/>
          </a:p>
          <a:p>
            <a:pPr marL="171432" indent="-171432">
              <a:buFont typeface="Arial" panose="020B0604020202020204" pitchFamily="34" charset="0"/>
              <a:buChar char="•"/>
            </a:pPr>
            <a:endParaRPr lang="en-US" baseline="0" dirty="0"/>
          </a:p>
          <a:p>
            <a:pPr marL="171432" indent="-171432">
              <a:buFont typeface="Arial" panose="020B0604020202020204" pitchFamily="34" charset="0"/>
              <a:buChar char="•"/>
            </a:pPr>
            <a:r>
              <a:rPr lang="en-US" baseline="0" dirty="0"/>
              <a:t>It can also be used to prevent a certain course from satisfying a requirement through a wildcard</a:t>
            </a:r>
          </a:p>
          <a:p>
            <a:pPr marL="628586" lvl="1" indent="-171432">
              <a:buFont typeface="Arial" panose="020B0604020202020204" pitchFamily="34" charset="0"/>
              <a:buChar char="•"/>
            </a:pPr>
            <a:r>
              <a:rPr lang="en-US" baseline="0" dirty="0"/>
              <a:t>For example, if a rule was 9 Credits in HIST @, you could “remove” HIST 1103 so that other history courses could apply to the rule, but 1103 would not</a:t>
            </a:r>
          </a:p>
          <a:p>
            <a:pPr marL="628586" lvl="1" indent="-171432">
              <a:buFont typeface="Arial" panose="020B0604020202020204" pitchFamily="34" charset="0"/>
              <a:buChar char="•"/>
            </a:pPr>
            <a:endParaRPr lang="en-US" baseline="0" dirty="0"/>
          </a:p>
        </p:txBody>
      </p:sp>
      <p:sp>
        <p:nvSpPr>
          <p:cNvPr id="4" name="Slide Number Placeholder 3"/>
          <p:cNvSpPr>
            <a:spLocks noGrp="1"/>
          </p:cNvSpPr>
          <p:nvPr>
            <p:ph type="sldNum" sz="quarter" idx="5"/>
          </p:nvPr>
        </p:nvSpPr>
        <p:spPr/>
        <p:txBody>
          <a:bodyPr/>
          <a:lstStyle/>
          <a:p>
            <a:fld id="{A98C09EB-FC6F-4CBB-A50E-F971E95FFBC3}" type="slidenum">
              <a:rPr lang="en-US" smtClean="0"/>
              <a:t>9</a:t>
            </a:fld>
            <a:endParaRPr lang="en-US" dirty="0"/>
          </a:p>
        </p:txBody>
      </p:sp>
    </p:spTree>
    <p:extLst>
      <p:ext uri="{BB962C8B-B14F-4D97-AF65-F5344CB8AC3E}">
        <p14:creationId xmlns:p14="http://schemas.microsoft.com/office/powerpoint/2010/main" val="2663939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7C818-91B5-0437-2E52-317A6A1249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7D9FD7-0974-231C-650A-ED826EA52A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4EDECC-5DA7-6114-B384-755C8D1D3B84}"/>
              </a:ext>
            </a:extLst>
          </p:cNvPr>
          <p:cNvSpPr>
            <a:spLocks noGrp="1"/>
          </p:cNvSpPr>
          <p:nvPr>
            <p:ph type="body" idx="1"/>
          </p:nvPr>
        </p:nvSpPr>
        <p:spPr/>
        <p:txBody>
          <a:bodyPr/>
          <a:lstStyle/>
          <a:p>
            <a:pPr marL="171432" indent="-171432">
              <a:buFont typeface="Arial" panose="020B0604020202020204" pitchFamily="34" charset="0"/>
              <a:buChar char="•"/>
            </a:pPr>
            <a:r>
              <a:rPr lang="en-US" dirty="0"/>
              <a:t>The second and more widely-used function of this exception type is </a:t>
            </a:r>
            <a:r>
              <a:rPr lang="en-US" baseline="0" dirty="0"/>
              <a:t>to reduce or increase the number of credits or classes required for the rule, or </a:t>
            </a:r>
            <a:r>
              <a:rPr lang="en-US" dirty="0"/>
              <a:t>to change </a:t>
            </a:r>
            <a:r>
              <a:rPr lang="en-US" baseline="0" dirty="0"/>
              <a:t>a requirement from Credits to Classes (or vice versa),</a:t>
            </a:r>
          </a:p>
          <a:p>
            <a:pPr marL="628632" lvl="1" indent="-171432">
              <a:buFont typeface="Arial" panose="020B0604020202020204" pitchFamily="34" charset="0"/>
              <a:buChar char="•"/>
            </a:pPr>
            <a:endParaRPr lang="en-US" dirty="0"/>
          </a:p>
          <a:p>
            <a:pPr marL="171432" indent="-171432">
              <a:buFont typeface="Arial" panose="020B0604020202020204" pitchFamily="34" charset="0"/>
              <a:buChar char="•"/>
            </a:pPr>
            <a:r>
              <a:rPr lang="en-US" baseline="0" dirty="0"/>
              <a:t>It is used through the drop-down menu just below the Subject and Number fields	</a:t>
            </a:r>
          </a:p>
          <a:p>
            <a:pPr marL="171432" indent="-171432">
              <a:buFont typeface="Arial" panose="020B0604020202020204" pitchFamily="34" charset="0"/>
              <a:buChar char="•"/>
            </a:pPr>
            <a:endParaRPr lang="en-US" baseline="0" dirty="0"/>
          </a:p>
          <a:p>
            <a:pPr marL="171432" indent="-171432">
              <a:buFont typeface="Arial" panose="020B0604020202020204" pitchFamily="34" charset="0"/>
              <a:buChar char="•"/>
            </a:pPr>
            <a:r>
              <a:rPr lang="en-US" baseline="0" dirty="0"/>
              <a:t>In the example, 3 credits of SPCH 1113 has been waived so they need to be made up else where. I increased the credits needed for Related Courses from 6 to 9, and now the audit sums to the total degree hours of 61.</a:t>
            </a:r>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16A296C3-3B24-49D2-7963-50478DC2BA46}"/>
              </a:ext>
            </a:extLst>
          </p:cNvPr>
          <p:cNvSpPr>
            <a:spLocks noGrp="1"/>
          </p:cNvSpPr>
          <p:nvPr>
            <p:ph type="sldNum" sz="quarter" idx="5"/>
          </p:nvPr>
        </p:nvSpPr>
        <p:spPr/>
        <p:txBody>
          <a:bodyPr/>
          <a:lstStyle/>
          <a:p>
            <a:fld id="{A98C09EB-FC6F-4CBB-A50E-F971E95FFBC3}" type="slidenum">
              <a:rPr lang="en-US" smtClean="0"/>
              <a:t>10</a:t>
            </a:fld>
            <a:endParaRPr lang="en-US" dirty="0"/>
          </a:p>
        </p:txBody>
      </p:sp>
    </p:spTree>
    <p:extLst>
      <p:ext uri="{BB962C8B-B14F-4D97-AF65-F5344CB8AC3E}">
        <p14:creationId xmlns:p14="http://schemas.microsoft.com/office/powerpoint/2010/main" val="1758997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B1AB2-35F0-F283-B276-C6F8C9E37E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A4A184-B8FB-F739-C2FC-FEE7FC545C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4CA794-A158-6389-B48B-ED97D3E36B90}"/>
              </a:ext>
            </a:extLst>
          </p:cNvPr>
          <p:cNvSpPr>
            <a:spLocks noGrp="1"/>
          </p:cNvSpPr>
          <p:nvPr>
            <p:ph type="body" idx="1"/>
          </p:nvPr>
        </p:nvSpPr>
        <p:spPr/>
        <p:txBody>
          <a:bodyPr/>
          <a:lstStyle/>
          <a:p>
            <a:pPr marL="171432" indent="-171432">
              <a:buFont typeface="Arial" panose="020B0604020202020204" pitchFamily="34" charset="0"/>
              <a:buChar char="•"/>
            </a:pPr>
            <a:r>
              <a:rPr lang="en-US" dirty="0"/>
              <a:t>Force</a:t>
            </a:r>
            <a:r>
              <a:rPr lang="en-US" baseline="0" dirty="0"/>
              <a:t> Complete will complete (meaning green check box, no further work needed) the selected rule without applying additional classes. </a:t>
            </a:r>
          </a:p>
          <a:p>
            <a:pPr marL="628632" lvl="1" indent="-171432">
              <a:buFont typeface="Arial" panose="020B0604020202020204" pitchFamily="34" charset="0"/>
              <a:buChar char="•"/>
            </a:pPr>
            <a:r>
              <a:rPr lang="en-US" baseline="0" dirty="0"/>
              <a:t>It can be used to complete individual course rules, groups of rules in a subset, and/or qualifiers like minimum grades.</a:t>
            </a:r>
          </a:p>
          <a:p>
            <a:pPr marL="628632" lvl="1" indent="-171432">
              <a:buFont typeface="Arial" panose="020B0604020202020204" pitchFamily="34" charset="0"/>
              <a:buChar char="•"/>
            </a:pPr>
            <a:r>
              <a:rPr lang="en-US" baseline="0" dirty="0"/>
              <a:t>In the example, it’s being used to waive the L qualifier for the College Level Science Requirement</a:t>
            </a:r>
          </a:p>
          <a:p>
            <a:pPr marL="171432" indent="-171432">
              <a:buFont typeface="Arial" panose="020B0604020202020204" pitchFamily="34" charset="0"/>
              <a:buChar char="•"/>
            </a:pPr>
            <a:endParaRPr lang="en-US" baseline="0" dirty="0"/>
          </a:p>
          <a:p>
            <a:pPr marL="171432" indent="-171432">
              <a:buFont typeface="Arial" panose="020B0604020202020204" pitchFamily="34" charset="0"/>
              <a:buChar char="•"/>
            </a:pPr>
            <a:r>
              <a:rPr lang="en-US" baseline="0" dirty="0"/>
              <a:t>This exception does not look at any student data, and therefore is not limited by it. You can do a lot with this powerful exception!</a:t>
            </a:r>
          </a:p>
          <a:p>
            <a:pPr marL="171432" indent="-171432">
              <a:buFont typeface="Arial" panose="020B0604020202020204" pitchFamily="34" charset="0"/>
              <a:buChar char="•"/>
            </a:pPr>
            <a:endParaRPr lang="en-US" baseline="0" dirty="0"/>
          </a:p>
          <a:p>
            <a:pPr marL="171432" indent="-171432">
              <a:buFont typeface="Arial" panose="020B0604020202020204" pitchFamily="34" charset="0"/>
              <a:buChar char="•"/>
            </a:pPr>
            <a:r>
              <a:rPr lang="en-US" baseline="0" dirty="0"/>
              <a:t>When a program requires a manual review as part of its requirements, sometimes a rule is scribed intentionally to only be completable by a Force Complete.</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3A643C6-EA59-F637-AC05-96874AB1CEFF}"/>
              </a:ext>
            </a:extLst>
          </p:cNvPr>
          <p:cNvSpPr>
            <a:spLocks noGrp="1"/>
          </p:cNvSpPr>
          <p:nvPr>
            <p:ph type="sldNum" sz="quarter" idx="5"/>
          </p:nvPr>
        </p:nvSpPr>
        <p:spPr/>
        <p:txBody>
          <a:bodyPr/>
          <a:lstStyle/>
          <a:p>
            <a:fld id="{A98C09EB-FC6F-4CBB-A50E-F971E95FFBC3}" type="slidenum">
              <a:rPr lang="en-US" smtClean="0"/>
              <a:t>11</a:t>
            </a:fld>
            <a:endParaRPr lang="en-US" dirty="0"/>
          </a:p>
        </p:txBody>
      </p:sp>
    </p:spTree>
    <p:extLst>
      <p:ext uri="{BB962C8B-B14F-4D97-AF65-F5344CB8AC3E}">
        <p14:creationId xmlns:p14="http://schemas.microsoft.com/office/powerpoint/2010/main" val="3523093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8BFFB-A540-6648-9625-4836B62317F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C73EC4-0299-014F-AB63-5613D710FC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2F94B0-DB87-5A47-AE2A-0E1D86F67B26}"/>
              </a:ext>
            </a:extLst>
          </p:cNvPr>
          <p:cNvSpPr>
            <a:spLocks noGrp="1"/>
          </p:cNvSpPr>
          <p:nvPr>
            <p:ph type="dt" sz="half" idx="10"/>
          </p:nvPr>
        </p:nvSpPr>
        <p:spPr/>
        <p:txBody>
          <a:bodyPr/>
          <a:lstStyle/>
          <a:p>
            <a:fld id="{8F923C7D-B11C-8E43-A742-35D7D77F5333}" type="datetimeFigureOut">
              <a:rPr lang="en-US" smtClean="0"/>
              <a:t>12/8/2025</a:t>
            </a:fld>
            <a:endParaRPr lang="en-US" dirty="0"/>
          </a:p>
        </p:txBody>
      </p:sp>
      <p:sp>
        <p:nvSpPr>
          <p:cNvPr id="5" name="Footer Placeholder 4">
            <a:extLst>
              <a:ext uri="{FF2B5EF4-FFF2-40B4-BE49-F238E27FC236}">
                <a16:creationId xmlns:a16="http://schemas.microsoft.com/office/drawing/2014/main" id="{3FFFB195-33B6-C54F-918A-7B248F91B16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3D38E47-E1D2-464F-84C8-7CF125C7BED6}"/>
              </a:ext>
            </a:extLst>
          </p:cNvPr>
          <p:cNvSpPr>
            <a:spLocks noGrp="1"/>
          </p:cNvSpPr>
          <p:nvPr>
            <p:ph type="sldNum" sz="quarter" idx="12"/>
          </p:nvPr>
        </p:nvSpPr>
        <p:spPr/>
        <p:txBody>
          <a:bodyPr/>
          <a:lstStyle/>
          <a:p>
            <a:fld id="{8A69B41D-D4B6-FD40-8C8E-00FA62457801}" type="slidenum">
              <a:rPr lang="en-US" smtClean="0"/>
              <a:t>‹#›</a:t>
            </a:fld>
            <a:endParaRPr lang="en-US" dirty="0"/>
          </a:p>
        </p:txBody>
      </p:sp>
    </p:spTree>
    <p:extLst>
      <p:ext uri="{BB962C8B-B14F-4D97-AF65-F5344CB8AC3E}">
        <p14:creationId xmlns:p14="http://schemas.microsoft.com/office/powerpoint/2010/main" val="4079823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339E2-8162-854A-9785-5C0F887B1A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A9A83B-A163-C845-9E2F-242B3E72FCF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871843-8078-8E4F-8AC3-9CABB3CE75D3}"/>
              </a:ext>
            </a:extLst>
          </p:cNvPr>
          <p:cNvSpPr>
            <a:spLocks noGrp="1"/>
          </p:cNvSpPr>
          <p:nvPr>
            <p:ph type="dt" sz="half" idx="10"/>
          </p:nvPr>
        </p:nvSpPr>
        <p:spPr/>
        <p:txBody>
          <a:bodyPr/>
          <a:lstStyle/>
          <a:p>
            <a:fld id="{8F923C7D-B11C-8E43-A742-35D7D77F5333}" type="datetimeFigureOut">
              <a:rPr lang="en-US" smtClean="0"/>
              <a:t>12/8/2025</a:t>
            </a:fld>
            <a:endParaRPr lang="en-US" dirty="0"/>
          </a:p>
        </p:txBody>
      </p:sp>
      <p:sp>
        <p:nvSpPr>
          <p:cNvPr id="5" name="Footer Placeholder 4">
            <a:extLst>
              <a:ext uri="{FF2B5EF4-FFF2-40B4-BE49-F238E27FC236}">
                <a16:creationId xmlns:a16="http://schemas.microsoft.com/office/drawing/2014/main" id="{1ED168B9-963D-5547-88F3-E66B21026C8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11C0DBA-6DFD-EC49-89EB-D72108C352D3}"/>
              </a:ext>
            </a:extLst>
          </p:cNvPr>
          <p:cNvSpPr>
            <a:spLocks noGrp="1"/>
          </p:cNvSpPr>
          <p:nvPr>
            <p:ph type="sldNum" sz="quarter" idx="12"/>
          </p:nvPr>
        </p:nvSpPr>
        <p:spPr/>
        <p:txBody>
          <a:bodyPr/>
          <a:lstStyle/>
          <a:p>
            <a:fld id="{8A69B41D-D4B6-FD40-8C8E-00FA62457801}" type="slidenum">
              <a:rPr lang="en-US" smtClean="0"/>
              <a:t>‹#›</a:t>
            </a:fld>
            <a:endParaRPr lang="en-US" dirty="0"/>
          </a:p>
        </p:txBody>
      </p:sp>
    </p:spTree>
    <p:extLst>
      <p:ext uri="{BB962C8B-B14F-4D97-AF65-F5344CB8AC3E}">
        <p14:creationId xmlns:p14="http://schemas.microsoft.com/office/powerpoint/2010/main" val="313397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CA7D84-2420-C449-A619-DE23F7AE494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089566-ACC1-2E48-8FA3-7D191784C5D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F448E-F29F-884C-AD6B-D96AC7BCFECB}"/>
              </a:ext>
            </a:extLst>
          </p:cNvPr>
          <p:cNvSpPr>
            <a:spLocks noGrp="1"/>
          </p:cNvSpPr>
          <p:nvPr>
            <p:ph type="dt" sz="half" idx="10"/>
          </p:nvPr>
        </p:nvSpPr>
        <p:spPr/>
        <p:txBody>
          <a:bodyPr/>
          <a:lstStyle/>
          <a:p>
            <a:fld id="{8F923C7D-B11C-8E43-A742-35D7D77F5333}" type="datetimeFigureOut">
              <a:rPr lang="en-US" smtClean="0"/>
              <a:t>12/8/2025</a:t>
            </a:fld>
            <a:endParaRPr lang="en-US" dirty="0"/>
          </a:p>
        </p:txBody>
      </p:sp>
      <p:sp>
        <p:nvSpPr>
          <p:cNvPr id="5" name="Footer Placeholder 4">
            <a:extLst>
              <a:ext uri="{FF2B5EF4-FFF2-40B4-BE49-F238E27FC236}">
                <a16:creationId xmlns:a16="http://schemas.microsoft.com/office/drawing/2014/main" id="{B75FAC67-CC10-C84A-A4CE-4B65A7F96EA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DF46715D-9921-8940-8B6B-19FEC38DC6D1}"/>
              </a:ext>
            </a:extLst>
          </p:cNvPr>
          <p:cNvSpPr>
            <a:spLocks noGrp="1"/>
          </p:cNvSpPr>
          <p:nvPr>
            <p:ph type="sldNum" sz="quarter" idx="12"/>
          </p:nvPr>
        </p:nvSpPr>
        <p:spPr/>
        <p:txBody>
          <a:bodyPr/>
          <a:lstStyle/>
          <a:p>
            <a:fld id="{8A69B41D-D4B6-FD40-8C8E-00FA62457801}" type="slidenum">
              <a:rPr lang="en-US" smtClean="0"/>
              <a:t>‹#›</a:t>
            </a:fld>
            <a:endParaRPr lang="en-US" dirty="0"/>
          </a:p>
        </p:txBody>
      </p:sp>
    </p:spTree>
    <p:extLst>
      <p:ext uri="{BB962C8B-B14F-4D97-AF65-F5344CB8AC3E}">
        <p14:creationId xmlns:p14="http://schemas.microsoft.com/office/powerpoint/2010/main" val="961304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DAAAF-162B-764C-9165-99A03925133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2F5F611-392F-DE4F-869D-D71D33C986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B88EED-AC6C-364B-9B86-E7777D6278F2}"/>
              </a:ext>
            </a:extLst>
          </p:cNvPr>
          <p:cNvSpPr>
            <a:spLocks noGrp="1"/>
          </p:cNvSpPr>
          <p:nvPr>
            <p:ph type="dt" sz="half" idx="10"/>
          </p:nvPr>
        </p:nvSpPr>
        <p:spPr/>
        <p:txBody>
          <a:bodyPr/>
          <a:lstStyle/>
          <a:p>
            <a:fld id="{8F923C7D-B11C-8E43-A742-35D7D77F5333}" type="datetimeFigureOut">
              <a:rPr lang="en-US" smtClean="0"/>
              <a:t>12/8/2025</a:t>
            </a:fld>
            <a:endParaRPr lang="en-US" dirty="0"/>
          </a:p>
        </p:txBody>
      </p:sp>
      <p:sp>
        <p:nvSpPr>
          <p:cNvPr id="5" name="Footer Placeholder 4">
            <a:extLst>
              <a:ext uri="{FF2B5EF4-FFF2-40B4-BE49-F238E27FC236}">
                <a16:creationId xmlns:a16="http://schemas.microsoft.com/office/drawing/2014/main" id="{7125717A-C572-9F4A-8C49-35876F4BABD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DEF19E1-DD71-9048-A713-8333C81FF217}"/>
              </a:ext>
            </a:extLst>
          </p:cNvPr>
          <p:cNvSpPr>
            <a:spLocks noGrp="1"/>
          </p:cNvSpPr>
          <p:nvPr>
            <p:ph type="sldNum" sz="quarter" idx="12"/>
          </p:nvPr>
        </p:nvSpPr>
        <p:spPr/>
        <p:txBody>
          <a:bodyPr/>
          <a:lstStyle/>
          <a:p>
            <a:fld id="{8A69B41D-D4B6-FD40-8C8E-00FA62457801}" type="slidenum">
              <a:rPr lang="en-US" smtClean="0"/>
              <a:t>‹#›</a:t>
            </a:fld>
            <a:endParaRPr lang="en-US" dirty="0"/>
          </a:p>
        </p:txBody>
      </p:sp>
    </p:spTree>
    <p:extLst>
      <p:ext uri="{BB962C8B-B14F-4D97-AF65-F5344CB8AC3E}">
        <p14:creationId xmlns:p14="http://schemas.microsoft.com/office/powerpoint/2010/main" val="470523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169D8-0C4B-4C49-954B-B50510DC919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8C253F-263A-9548-A099-C98753CC65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C1C5EEA-A592-FA4D-B776-28DE68146D98}"/>
              </a:ext>
            </a:extLst>
          </p:cNvPr>
          <p:cNvSpPr>
            <a:spLocks noGrp="1"/>
          </p:cNvSpPr>
          <p:nvPr>
            <p:ph type="dt" sz="half" idx="10"/>
          </p:nvPr>
        </p:nvSpPr>
        <p:spPr/>
        <p:txBody>
          <a:bodyPr/>
          <a:lstStyle/>
          <a:p>
            <a:fld id="{8F923C7D-B11C-8E43-A742-35D7D77F5333}" type="datetimeFigureOut">
              <a:rPr lang="en-US" smtClean="0"/>
              <a:t>12/8/2025</a:t>
            </a:fld>
            <a:endParaRPr lang="en-US" dirty="0"/>
          </a:p>
        </p:txBody>
      </p:sp>
      <p:sp>
        <p:nvSpPr>
          <p:cNvPr id="5" name="Footer Placeholder 4">
            <a:extLst>
              <a:ext uri="{FF2B5EF4-FFF2-40B4-BE49-F238E27FC236}">
                <a16:creationId xmlns:a16="http://schemas.microsoft.com/office/drawing/2014/main" id="{5A18A7AD-6FAE-E047-B091-0E5E743AD56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82A0334-B68E-0644-8F59-DB61E640E013}"/>
              </a:ext>
            </a:extLst>
          </p:cNvPr>
          <p:cNvSpPr>
            <a:spLocks noGrp="1"/>
          </p:cNvSpPr>
          <p:nvPr>
            <p:ph type="sldNum" sz="quarter" idx="12"/>
          </p:nvPr>
        </p:nvSpPr>
        <p:spPr/>
        <p:txBody>
          <a:bodyPr/>
          <a:lstStyle/>
          <a:p>
            <a:fld id="{8A69B41D-D4B6-FD40-8C8E-00FA62457801}" type="slidenum">
              <a:rPr lang="en-US" smtClean="0"/>
              <a:t>‹#›</a:t>
            </a:fld>
            <a:endParaRPr lang="en-US" dirty="0"/>
          </a:p>
        </p:txBody>
      </p:sp>
    </p:spTree>
    <p:extLst>
      <p:ext uri="{BB962C8B-B14F-4D97-AF65-F5344CB8AC3E}">
        <p14:creationId xmlns:p14="http://schemas.microsoft.com/office/powerpoint/2010/main" val="2032925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7E8FA-CF49-3F41-A16F-3BCB184806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B8D15DF-683F-CA4F-B72E-077596B1A0A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BB0DF0-3BB7-4A45-AAED-0ED87981FBC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0C2B11-07E0-AA49-8CAB-02F7E3B033A7}"/>
              </a:ext>
            </a:extLst>
          </p:cNvPr>
          <p:cNvSpPr>
            <a:spLocks noGrp="1"/>
          </p:cNvSpPr>
          <p:nvPr>
            <p:ph type="dt" sz="half" idx="10"/>
          </p:nvPr>
        </p:nvSpPr>
        <p:spPr/>
        <p:txBody>
          <a:bodyPr/>
          <a:lstStyle/>
          <a:p>
            <a:fld id="{8F923C7D-B11C-8E43-A742-35D7D77F5333}" type="datetimeFigureOut">
              <a:rPr lang="en-US" smtClean="0"/>
              <a:t>12/8/2025</a:t>
            </a:fld>
            <a:endParaRPr lang="en-US" dirty="0"/>
          </a:p>
        </p:txBody>
      </p:sp>
      <p:sp>
        <p:nvSpPr>
          <p:cNvPr id="6" name="Footer Placeholder 5">
            <a:extLst>
              <a:ext uri="{FF2B5EF4-FFF2-40B4-BE49-F238E27FC236}">
                <a16:creationId xmlns:a16="http://schemas.microsoft.com/office/drawing/2014/main" id="{ECD39DF7-CBF9-E74C-B379-C9291CD348C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93A7A2C5-C891-D84D-9269-2CE5A7DEC35A}"/>
              </a:ext>
            </a:extLst>
          </p:cNvPr>
          <p:cNvSpPr>
            <a:spLocks noGrp="1"/>
          </p:cNvSpPr>
          <p:nvPr>
            <p:ph type="sldNum" sz="quarter" idx="12"/>
          </p:nvPr>
        </p:nvSpPr>
        <p:spPr/>
        <p:txBody>
          <a:bodyPr/>
          <a:lstStyle/>
          <a:p>
            <a:fld id="{8A69B41D-D4B6-FD40-8C8E-00FA62457801}" type="slidenum">
              <a:rPr lang="en-US" smtClean="0"/>
              <a:t>‹#›</a:t>
            </a:fld>
            <a:endParaRPr lang="en-US" dirty="0"/>
          </a:p>
        </p:txBody>
      </p:sp>
    </p:spTree>
    <p:extLst>
      <p:ext uri="{BB962C8B-B14F-4D97-AF65-F5344CB8AC3E}">
        <p14:creationId xmlns:p14="http://schemas.microsoft.com/office/powerpoint/2010/main" val="2723912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B0516-810D-3146-A79C-F110832A9B2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F71F2ED-DA19-0147-86CB-F005966370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BAB8081-56DC-E84A-92B5-98898A06C1E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C6D4B9-57CA-A545-B68A-D59E610813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829C2E1-3752-6148-A1AE-8BD5EED3213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3DC856-1C30-9A45-A8B9-2CBD49633E34}"/>
              </a:ext>
            </a:extLst>
          </p:cNvPr>
          <p:cNvSpPr>
            <a:spLocks noGrp="1"/>
          </p:cNvSpPr>
          <p:nvPr>
            <p:ph type="dt" sz="half" idx="10"/>
          </p:nvPr>
        </p:nvSpPr>
        <p:spPr/>
        <p:txBody>
          <a:bodyPr/>
          <a:lstStyle/>
          <a:p>
            <a:fld id="{8F923C7D-B11C-8E43-A742-35D7D77F5333}" type="datetimeFigureOut">
              <a:rPr lang="en-US" smtClean="0"/>
              <a:t>12/8/2025</a:t>
            </a:fld>
            <a:endParaRPr lang="en-US" dirty="0"/>
          </a:p>
        </p:txBody>
      </p:sp>
      <p:sp>
        <p:nvSpPr>
          <p:cNvPr id="8" name="Footer Placeholder 7">
            <a:extLst>
              <a:ext uri="{FF2B5EF4-FFF2-40B4-BE49-F238E27FC236}">
                <a16:creationId xmlns:a16="http://schemas.microsoft.com/office/drawing/2014/main" id="{B250F0AE-49BE-2041-8FD8-B825604CD7C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6B892C59-772A-6242-81EB-4F2695D4C128}"/>
              </a:ext>
            </a:extLst>
          </p:cNvPr>
          <p:cNvSpPr>
            <a:spLocks noGrp="1"/>
          </p:cNvSpPr>
          <p:nvPr>
            <p:ph type="sldNum" sz="quarter" idx="12"/>
          </p:nvPr>
        </p:nvSpPr>
        <p:spPr/>
        <p:txBody>
          <a:bodyPr/>
          <a:lstStyle/>
          <a:p>
            <a:fld id="{8A69B41D-D4B6-FD40-8C8E-00FA62457801}" type="slidenum">
              <a:rPr lang="en-US" smtClean="0"/>
              <a:t>‹#›</a:t>
            </a:fld>
            <a:endParaRPr lang="en-US" dirty="0"/>
          </a:p>
        </p:txBody>
      </p:sp>
    </p:spTree>
    <p:extLst>
      <p:ext uri="{BB962C8B-B14F-4D97-AF65-F5344CB8AC3E}">
        <p14:creationId xmlns:p14="http://schemas.microsoft.com/office/powerpoint/2010/main" val="975333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6B5D2-BF11-1047-9083-119184BF7FD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D5F0279-DC95-1944-A206-6B077F0AAB4E}"/>
              </a:ext>
            </a:extLst>
          </p:cNvPr>
          <p:cNvSpPr>
            <a:spLocks noGrp="1"/>
          </p:cNvSpPr>
          <p:nvPr>
            <p:ph type="dt" sz="half" idx="10"/>
          </p:nvPr>
        </p:nvSpPr>
        <p:spPr/>
        <p:txBody>
          <a:bodyPr/>
          <a:lstStyle/>
          <a:p>
            <a:fld id="{8F923C7D-B11C-8E43-A742-35D7D77F5333}" type="datetimeFigureOut">
              <a:rPr lang="en-US" smtClean="0"/>
              <a:t>12/8/2025</a:t>
            </a:fld>
            <a:endParaRPr lang="en-US" dirty="0"/>
          </a:p>
        </p:txBody>
      </p:sp>
      <p:sp>
        <p:nvSpPr>
          <p:cNvPr id="4" name="Footer Placeholder 3">
            <a:extLst>
              <a:ext uri="{FF2B5EF4-FFF2-40B4-BE49-F238E27FC236}">
                <a16:creationId xmlns:a16="http://schemas.microsoft.com/office/drawing/2014/main" id="{DBA981DB-E2D7-EA48-82BE-628C37BED50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FADB7645-C9C2-1E48-A9C3-BFF2634EB4EF}"/>
              </a:ext>
            </a:extLst>
          </p:cNvPr>
          <p:cNvSpPr>
            <a:spLocks noGrp="1"/>
          </p:cNvSpPr>
          <p:nvPr>
            <p:ph type="sldNum" sz="quarter" idx="12"/>
          </p:nvPr>
        </p:nvSpPr>
        <p:spPr/>
        <p:txBody>
          <a:bodyPr/>
          <a:lstStyle/>
          <a:p>
            <a:fld id="{8A69B41D-D4B6-FD40-8C8E-00FA62457801}" type="slidenum">
              <a:rPr lang="en-US" smtClean="0"/>
              <a:t>‹#›</a:t>
            </a:fld>
            <a:endParaRPr lang="en-US" dirty="0"/>
          </a:p>
        </p:txBody>
      </p:sp>
    </p:spTree>
    <p:extLst>
      <p:ext uri="{BB962C8B-B14F-4D97-AF65-F5344CB8AC3E}">
        <p14:creationId xmlns:p14="http://schemas.microsoft.com/office/powerpoint/2010/main" val="2504097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9D316-3D33-5145-854C-38AAD7F304DF}"/>
              </a:ext>
            </a:extLst>
          </p:cNvPr>
          <p:cNvSpPr>
            <a:spLocks noGrp="1"/>
          </p:cNvSpPr>
          <p:nvPr>
            <p:ph type="dt" sz="half" idx="10"/>
          </p:nvPr>
        </p:nvSpPr>
        <p:spPr/>
        <p:txBody>
          <a:bodyPr/>
          <a:lstStyle/>
          <a:p>
            <a:fld id="{8F923C7D-B11C-8E43-A742-35D7D77F5333}" type="datetimeFigureOut">
              <a:rPr lang="en-US" smtClean="0"/>
              <a:t>12/8/2025</a:t>
            </a:fld>
            <a:endParaRPr lang="en-US" dirty="0"/>
          </a:p>
        </p:txBody>
      </p:sp>
      <p:sp>
        <p:nvSpPr>
          <p:cNvPr id="3" name="Footer Placeholder 2">
            <a:extLst>
              <a:ext uri="{FF2B5EF4-FFF2-40B4-BE49-F238E27FC236}">
                <a16:creationId xmlns:a16="http://schemas.microsoft.com/office/drawing/2014/main" id="{7208E516-C2C9-9148-83F9-7F7F6446969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2E85027-4659-ED4A-AEC6-1B447F656043}"/>
              </a:ext>
            </a:extLst>
          </p:cNvPr>
          <p:cNvSpPr>
            <a:spLocks noGrp="1"/>
          </p:cNvSpPr>
          <p:nvPr>
            <p:ph type="sldNum" sz="quarter" idx="12"/>
          </p:nvPr>
        </p:nvSpPr>
        <p:spPr/>
        <p:txBody>
          <a:bodyPr/>
          <a:lstStyle/>
          <a:p>
            <a:fld id="{8A69B41D-D4B6-FD40-8C8E-00FA62457801}" type="slidenum">
              <a:rPr lang="en-US" smtClean="0"/>
              <a:t>‹#›</a:t>
            </a:fld>
            <a:endParaRPr lang="en-US" dirty="0"/>
          </a:p>
        </p:txBody>
      </p:sp>
    </p:spTree>
    <p:extLst>
      <p:ext uri="{BB962C8B-B14F-4D97-AF65-F5344CB8AC3E}">
        <p14:creationId xmlns:p14="http://schemas.microsoft.com/office/powerpoint/2010/main" val="2482557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3B70-3B6B-7C46-932B-D8202847189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2E4202-47F6-374E-B56D-13004790BF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A41383-C902-B745-815D-A6E6B8C6A0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1057A3-65A5-ED42-98E3-7340343EF234}"/>
              </a:ext>
            </a:extLst>
          </p:cNvPr>
          <p:cNvSpPr>
            <a:spLocks noGrp="1"/>
          </p:cNvSpPr>
          <p:nvPr>
            <p:ph type="dt" sz="half" idx="10"/>
          </p:nvPr>
        </p:nvSpPr>
        <p:spPr/>
        <p:txBody>
          <a:bodyPr/>
          <a:lstStyle/>
          <a:p>
            <a:fld id="{8F923C7D-B11C-8E43-A742-35D7D77F5333}" type="datetimeFigureOut">
              <a:rPr lang="en-US" smtClean="0"/>
              <a:t>12/8/2025</a:t>
            </a:fld>
            <a:endParaRPr lang="en-US" dirty="0"/>
          </a:p>
        </p:txBody>
      </p:sp>
      <p:sp>
        <p:nvSpPr>
          <p:cNvPr id="6" name="Footer Placeholder 5">
            <a:extLst>
              <a:ext uri="{FF2B5EF4-FFF2-40B4-BE49-F238E27FC236}">
                <a16:creationId xmlns:a16="http://schemas.microsoft.com/office/drawing/2014/main" id="{AD2BEA6D-495E-754E-9B75-49BF9C70608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4651FE09-6AC0-B648-BB6F-7210AA6C1967}"/>
              </a:ext>
            </a:extLst>
          </p:cNvPr>
          <p:cNvSpPr>
            <a:spLocks noGrp="1"/>
          </p:cNvSpPr>
          <p:nvPr>
            <p:ph type="sldNum" sz="quarter" idx="12"/>
          </p:nvPr>
        </p:nvSpPr>
        <p:spPr/>
        <p:txBody>
          <a:bodyPr/>
          <a:lstStyle/>
          <a:p>
            <a:fld id="{8A69B41D-D4B6-FD40-8C8E-00FA62457801}" type="slidenum">
              <a:rPr lang="en-US" smtClean="0"/>
              <a:t>‹#›</a:t>
            </a:fld>
            <a:endParaRPr lang="en-US" dirty="0"/>
          </a:p>
        </p:txBody>
      </p:sp>
    </p:spTree>
    <p:extLst>
      <p:ext uri="{BB962C8B-B14F-4D97-AF65-F5344CB8AC3E}">
        <p14:creationId xmlns:p14="http://schemas.microsoft.com/office/powerpoint/2010/main" val="83029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CC57-A14E-2145-A748-1258E07D556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9B45EF-9D37-2641-927E-67A6D4CF46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7591C982-4DDE-BC40-9231-AEAFF2CC45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5DD25F-1CC5-814E-A0F3-7D4E58162347}"/>
              </a:ext>
            </a:extLst>
          </p:cNvPr>
          <p:cNvSpPr>
            <a:spLocks noGrp="1"/>
          </p:cNvSpPr>
          <p:nvPr>
            <p:ph type="dt" sz="half" idx="10"/>
          </p:nvPr>
        </p:nvSpPr>
        <p:spPr/>
        <p:txBody>
          <a:bodyPr/>
          <a:lstStyle/>
          <a:p>
            <a:fld id="{8F923C7D-B11C-8E43-A742-35D7D77F5333}" type="datetimeFigureOut">
              <a:rPr lang="en-US" smtClean="0"/>
              <a:t>12/8/2025</a:t>
            </a:fld>
            <a:endParaRPr lang="en-US" dirty="0"/>
          </a:p>
        </p:txBody>
      </p:sp>
      <p:sp>
        <p:nvSpPr>
          <p:cNvPr id="6" name="Footer Placeholder 5">
            <a:extLst>
              <a:ext uri="{FF2B5EF4-FFF2-40B4-BE49-F238E27FC236}">
                <a16:creationId xmlns:a16="http://schemas.microsoft.com/office/drawing/2014/main" id="{89E9E17A-3562-B641-B9A8-6360810DA2B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20FFDCFE-5830-8541-81C5-9937B204E121}"/>
              </a:ext>
            </a:extLst>
          </p:cNvPr>
          <p:cNvSpPr>
            <a:spLocks noGrp="1"/>
          </p:cNvSpPr>
          <p:nvPr>
            <p:ph type="sldNum" sz="quarter" idx="12"/>
          </p:nvPr>
        </p:nvSpPr>
        <p:spPr/>
        <p:txBody>
          <a:bodyPr/>
          <a:lstStyle/>
          <a:p>
            <a:fld id="{8A69B41D-D4B6-FD40-8C8E-00FA62457801}" type="slidenum">
              <a:rPr lang="en-US" smtClean="0"/>
              <a:t>‹#›</a:t>
            </a:fld>
            <a:endParaRPr lang="en-US" dirty="0"/>
          </a:p>
        </p:txBody>
      </p:sp>
    </p:spTree>
    <p:extLst>
      <p:ext uri="{BB962C8B-B14F-4D97-AF65-F5344CB8AC3E}">
        <p14:creationId xmlns:p14="http://schemas.microsoft.com/office/powerpoint/2010/main" val="312413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027420-8314-BA4E-BA14-76D22FE5E9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739A44-6E65-7546-A1B9-B020895644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23C7D-B11C-8E43-A742-35D7D77F5333}" type="datetimeFigureOut">
              <a:rPr lang="en-US" smtClean="0"/>
              <a:t>12/8/2025</a:t>
            </a:fld>
            <a:endParaRPr lang="en-US" dirty="0"/>
          </a:p>
        </p:txBody>
      </p:sp>
      <p:sp>
        <p:nvSpPr>
          <p:cNvPr id="6" name="Slide Number Placeholder 5">
            <a:extLst>
              <a:ext uri="{FF2B5EF4-FFF2-40B4-BE49-F238E27FC236}">
                <a16:creationId xmlns:a16="http://schemas.microsoft.com/office/drawing/2014/main" id="{7B64D054-124A-2040-A81D-AB921CEAC6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9B41D-D4B6-FD40-8C8E-00FA62457801}" type="slidenum">
              <a:rPr lang="en-US" smtClean="0"/>
              <a:t>‹#›</a:t>
            </a:fld>
            <a:endParaRPr lang="en-US" dirty="0"/>
          </a:p>
        </p:txBody>
      </p:sp>
      <p:sp>
        <p:nvSpPr>
          <p:cNvPr id="8" name="Title Placeholder 7">
            <a:extLst>
              <a:ext uri="{FF2B5EF4-FFF2-40B4-BE49-F238E27FC236}">
                <a16:creationId xmlns:a16="http://schemas.microsoft.com/office/drawing/2014/main" id="{4328C7BD-97E0-8746-BE4A-081D2E08BA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106304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81A51A-3168-024C-AD87-56547AE479AD}"/>
              </a:ext>
            </a:extLst>
          </p:cNvPr>
          <p:cNvSpPr txBox="1"/>
          <p:nvPr/>
        </p:nvSpPr>
        <p:spPr>
          <a:xfrm>
            <a:off x="584026" y="2921141"/>
            <a:ext cx="11040127" cy="1015663"/>
          </a:xfrm>
          <a:prstGeom prst="rect">
            <a:avLst/>
          </a:prstGeom>
          <a:noFill/>
        </p:spPr>
        <p:txBody>
          <a:bodyPr wrap="square" rtlCol="0">
            <a:spAutoFit/>
          </a:bodyPr>
          <a:lstStyle/>
          <a:p>
            <a:pPr algn="ctr"/>
            <a:r>
              <a:rPr lang="en-US" sz="6000" cap="all" dirty="0">
                <a:solidFill>
                  <a:srgbClr val="FA6400"/>
                </a:solidFill>
                <a:latin typeface="FjallaOne" panose="02000506040000020004" pitchFamily="2" charset="77"/>
              </a:rPr>
              <a:t>Exceptions in Degree Works</a:t>
            </a:r>
          </a:p>
        </p:txBody>
      </p:sp>
      <p:sp>
        <p:nvSpPr>
          <p:cNvPr id="6" name="TextBox 5">
            <a:extLst>
              <a:ext uri="{FF2B5EF4-FFF2-40B4-BE49-F238E27FC236}">
                <a16:creationId xmlns:a16="http://schemas.microsoft.com/office/drawing/2014/main" id="{1851FAA6-B02C-0841-8093-DB5B5E2D753C}"/>
              </a:ext>
            </a:extLst>
          </p:cNvPr>
          <p:cNvSpPr txBox="1"/>
          <p:nvPr/>
        </p:nvSpPr>
        <p:spPr>
          <a:xfrm>
            <a:off x="584026" y="4217769"/>
            <a:ext cx="11040127" cy="646331"/>
          </a:xfrm>
          <a:prstGeom prst="rect">
            <a:avLst/>
          </a:prstGeom>
          <a:noFill/>
        </p:spPr>
        <p:txBody>
          <a:bodyPr wrap="square" rtlCol="0">
            <a:spAutoFit/>
          </a:bodyPr>
          <a:lstStyle/>
          <a:p>
            <a:pPr algn="ctr"/>
            <a:r>
              <a:rPr lang="en-US" sz="3600" b="1" cap="all" dirty="0">
                <a:solidFill>
                  <a:srgbClr val="63666A"/>
                </a:solidFill>
                <a:latin typeface="Rubik" panose="02000604000000020004" pitchFamily="2" charset="-79"/>
                <a:cs typeface="Rubik" panose="02000604000000020004" pitchFamily="2" charset="-79"/>
              </a:rPr>
              <a:t>Procedures</a:t>
            </a:r>
          </a:p>
        </p:txBody>
      </p:sp>
    </p:spTree>
    <p:extLst>
      <p:ext uri="{BB962C8B-B14F-4D97-AF65-F5344CB8AC3E}">
        <p14:creationId xmlns:p14="http://schemas.microsoft.com/office/powerpoint/2010/main" val="2301738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145D0-1558-9289-5F61-F264D8B4579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007FF0F-4CDE-9BBC-F6D7-D1327DDCBDFF}"/>
              </a:ext>
            </a:extLst>
          </p:cNvPr>
          <p:cNvSpPr txBox="1"/>
          <p:nvPr/>
        </p:nvSpPr>
        <p:spPr>
          <a:xfrm>
            <a:off x="571500" y="538619"/>
            <a:ext cx="11040127" cy="461665"/>
          </a:xfrm>
          <a:prstGeom prst="rect">
            <a:avLst/>
          </a:prstGeom>
          <a:noFill/>
        </p:spPr>
        <p:txBody>
          <a:bodyPr wrap="square" rtlCol="0">
            <a:spAutoFit/>
          </a:bodyPr>
          <a:lstStyle/>
          <a:p>
            <a:r>
              <a:rPr lang="en-US" sz="2400" cap="all" dirty="0">
                <a:solidFill>
                  <a:srgbClr val="63666A"/>
                </a:solidFill>
                <a:latin typeface="Gotham Narrow Bold" pitchFamily="2" charset="0"/>
              </a:rPr>
              <a:t>Remove Course </a:t>
            </a:r>
            <a:r>
              <a:rPr lang="en-US" sz="2400" b="1" cap="all" dirty="0">
                <a:solidFill>
                  <a:srgbClr val="63666A"/>
                </a:solidFill>
                <a:latin typeface="Gotham Narrow Bold" pitchFamily="2" charset="0"/>
              </a:rPr>
              <a:t>/ Change the Limit</a:t>
            </a:r>
          </a:p>
        </p:txBody>
      </p:sp>
      <p:sp>
        <p:nvSpPr>
          <p:cNvPr id="6" name="TextBox 5">
            <a:extLst>
              <a:ext uri="{FF2B5EF4-FFF2-40B4-BE49-F238E27FC236}">
                <a16:creationId xmlns:a16="http://schemas.microsoft.com/office/drawing/2014/main" id="{763E1687-0002-977D-DE83-031A9452833C}"/>
              </a:ext>
            </a:extLst>
          </p:cNvPr>
          <p:cNvSpPr txBox="1"/>
          <p:nvPr/>
        </p:nvSpPr>
        <p:spPr>
          <a:xfrm>
            <a:off x="5317446" y="1117362"/>
            <a:ext cx="5832429" cy="1189394"/>
          </a:xfrm>
          <a:prstGeom prst="rect">
            <a:avLst/>
          </a:prstGeom>
          <a:noFill/>
        </p:spPr>
        <p:txBody>
          <a:bodyPr wrap="square" rtlCol="0">
            <a:noAutofit/>
          </a:bodyPr>
          <a:lstStyle/>
          <a:p>
            <a:pPr>
              <a:lnSpc>
                <a:spcPct val="125000"/>
              </a:lnSpc>
            </a:pPr>
            <a:r>
              <a:rPr lang="en-US" b="1" dirty="0">
                <a:latin typeface="Gotham Narrow Book" pitchFamily="2" charset="0"/>
              </a:rPr>
              <a:t>Change the Limit </a:t>
            </a:r>
            <a:r>
              <a:rPr lang="en-US" dirty="0">
                <a:latin typeface="Gotham Narrow Book" pitchFamily="2" charset="0"/>
              </a:rPr>
              <a:t>changes the number value of credits/classes a requirement needs.</a:t>
            </a:r>
          </a:p>
          <a:p>
            <a:pPr>
              <a:lnSpc>
                <a:spcPct val="125000"/>
              </a:lnSpc>
            </a:pPr>
            <a:endParaRPr lang="en-US" b="1" dirty="0">
              <a:latin typeface="Gotham Narrow Book" pitchFamily="2" charset="0"/>
            </a:endParaRPr>
          </a:p>
        </p:txBody>
      </p:sp>
      <p:pic>
        <p:nvPicPr>
          <p:cNvPr id="3" name="Picture 2">
            <a:extLst>
              <a:ext uri="{FF2B5EF4-FFF2-40B4-BE49-F238E27FC236}">
                <a16:creationId xmlns:a16="http://schemas.microsoft.com/office/drawing/2014/main" id="{2DD7A63E-50C6-335B-5A9D-24E10F05D338}"/>
              </a:ext>
            </a:extLst>
          </p:cNvPr>
          <p:cNvPicPr>
            <a:picLocks noChangeAspect="1"/>
          </p:cNvPicPr>
          <p:nvPr/>
        </p:nvPicPr>
        <p:blipFill>
          <a:blip r:embed="rId3"/>
          <a:stretch>
            <a:fillRect/>
          </a:stretch>
        </p:blipFill>
        <p:spPr>
          <a:xfrm>
            <a:off x="349977" y="1292600"/>
            <a:ext cx="4840293" cy="4347958"/>
          </a:xfrm>
          <a:prstGeom prst="rect">
            <a:avLst/>
          </a:prstGeom>
          <a:ln>
            <a:solidFill>
              <a:srgbClr val="63666A"/>
            </a:solidFill>
          </a:ln>
        </p:spPr>
      </p:pic>
      <p:pic>
        <p:nvPicPr>
          <p:cNvPr id="8" name="Picture 7">
            <a:extLst>
              <a:ext uri="{FF2B5EF4-FFF2-40B4-BE49-F238E27FC236}">
                <a16:creationId xmlns:a16="http://schemas.microsoft.com/office/drawing/2014/main" id="{1A716F26-8FA9-5AF5-89BE-153A3CB82BAF}"/>
              </a:ext>
            </a:extLst>
          </p:cNvPr>
          <p:cNvPicPr>
            <a:picLocks noChangeAspect="1"/>
          </p:cNvPicPr>
          <p:nvPr/>
        </p:nvPicPr>
        <p:blipFill>
          <a:blip r:embed="rId4"/>
          <a:stretch>
            <a:fillRect/>
          </a:stretch>
        </p:blipFill>
        <p:spPr>
          <a:xfrm>
            <a:off x="5405128" y="2423834"/>
            <a:ext cx="6320647" cy="3423684"/>
          </a:xfrm>
          <a:prstGeom prst="rect">
            <a:avLst/>
          </a:prstGeom>
          <a:ln>
            <a:solidFill>
              <a:srgbClr val="63666A"/>
            </a:solidFill>
          </a:ln>
        </p:spPr>
      </p:pic>
    </p:spTree>
    <p:extLst>
      <p:ext uri="{BB962C8B-B14F-4D97-AF65-F5344CB8AC3E}">
        <p14:creationId xmlns:p14="http://schemas.microsoft.com/office/powerpoint/2010/main" val="1263247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D97DA07-4D3E-FC47-ABCC-33D04AD83F3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4F80CA6-2E87-10B1-5916-76870B5AC424}"/>
              </a:ext>
            </a:extLst>
          </p:cNvPr>
          <p:cNvSpPr txBox="1"/>
          <p:nvPr/>
        </p:nvSpPr>
        <p:spPr>
          <a:xfrm>
            <a:off x="571500" y="538619"/>
            <a:ext cx="11040127" cy="461665"/>
          </a:xfrm>
          <a:prstGeom prst="rect">
            <a:avLst/>
          </a:prstGeom>
          <a:noFill/>
        </p:spPr>
        <p:txBody>
          <a:bodyPr wrap="square" rtlCol="0">
            <a:spAutoFit/>
          </a:bodyPr>
          <a:lstStyle/>
          <a:p>
            <a:r>
              <a:rPr lang="en-US" sz="2400" b="1" cap="all" dirty="0">
                <a:solidFill>
                  <a:srgbClr val="63666A"/>
                </a:solidFill>
                <a:latin typeface="Gotham Narrow Bold" pitchFamily="2" charset="0"/>
              </a:rPr>
              <a:t>Force Complete</a:t>
            </a:r>
          </a:p>
        </p:txBody>
      </p:sp>
      <p:sp>
        <p:nvSpPr>
          <p:cNvPr id="3" name="TextBox 2">
            <a:extLst>
              <a:ext uri="{FF2B5EF4-FFF2-40B4-BE49-F238E27FC236}">
                <a16:creationId xmlns:a16="http://schemas.microsoft.com/office/drawing/2014/main" id="{94C342AB-80EF-91E8-4A03-83B2D144A78D}"/>
              </a:ext>
            </a:extLst>
          </p:cNvPr>
          <p:cNvSpPr txBox="1"/>
          <p:nvPr/>
        </p:nvSpPr>
        <p:spPr>
          <a:xfrm>
            <a:off x="5311036" y="1115395"/>
            <a:ext cx="6300589" cy="1853273"/>
          </a:xfrm>
          <a:prstGeom prst="rect">
            <a:avLst/>
          </a:prstGeom>
          <a:noFill/>
        </p:spPr>
        <p:txBody>
          <a:bodyPr wrap="square" rtlCol="0">
            <a:noAutofit/>
          </a:bodyPr>
          <a:lstStyle/>
          <a:p>
            <a:pPr>
              <a:lnSpc>
                <a:spcPct val="125000"/>
              </a:lnSpc>
            </a:pPr>
            <a:r>
              <a:rPr lang="en-US" b="1" dirty="0">
                <a:latin typeface="Gotham Narrow Book" pitchFamily="2" charset="0"/>
              </a:rPr>
              <a:t>Force Complete </a:t>
            </a:r>
            <a:r>
              <a:rPr lang="en-US" dirty="0">
                <a:latin typeface="Gotham Narrow Book" pitchFamily="2" charset="0"/>
              </a:rPr>
              <a:t>will complete the requirement without using any credits/classes.</a:t>
            </a:r>
          </a:p>
          <a:p>
            <a:pPr>
              <a:lnSpc>
                <a:spcPct val="125000"/>
              </a:lnSpc>
            </a:pPr>
            <a:endParaRPr lang="en-US" b="1"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Independent of student data</a:t>
            </a:r>
          </a:p>
          <a:p>
            <a:pPr marL="285750" indent="-285750">
              <a:lnSpc>
                <a:spcPct val="125000"/>
              </a:lnSpc>
              <a:buFont typeface="Arial" panose="020B0604020202020204" pitchFamily="34" charset="0"/>
              <a:buChar char="•"/>
            </a:pPr>
            <a:r>
              <a:rPr lang="en-US" dirty="0">
                <a:latin typeface="Gotham Narrow Book" pitchFamily="2" charset="0"/>
              </a:rPr>
              <a:t>Should only be used as last resort</a:t>
            </a:r>
          </a:p>
        </p:txBody>
      </p:sp>
      <p:pic>
        <p:nvPicPr>
          <p:cNvPr id="4" name="Picture 3">
            <a:extLst>
              <a:ext uri="{FF2B5EF4-FFF2-40B4-BE49-F238E27FC236}">
                <a16:creationId xmlns:a16="http://schemas.microsoft.com/office/drawing/2014/main" id="{62E5272C-C1DA-0C0A-6E49-D1B6C4345F5C}"/>
              </a:ext>
            </a:extLst>
          </p:cNvPr>
          <p:cNvPicPr>
            <a:picLocks noChangeAspect="1"/>
          </p:cNvPicPr>
          <p:nvPr/>
        </p:nvPicPr>
        <p:blipFill>
          <a:blip r:embed="rId4"/>
          <a:srcRect/>
          <a:stretch/>
        </p:blipFill>
        <p:spPr>
          <a:xfrm>
            <a:off x="350419" y="1272447"/>
            <a:ext cx="4829717" cy="3845018"/>
          </a:xfrm>
          <a:prstGeom prst="rect">
            <a:avLst/>
          </a:prstGeom>
          <a:ln>
            <a:solidFill>
              <a:srgbClr val="63666A"/>
            </a:solidFill>
          </a:ln>
        </p:spPr>
      </p:pic>
      <p:pic>
        <p:nvPicPr>
          <p:cNvPr id="7" name="Picture 6">
            <a:extLst>
              <a:ext uri="{FF2B5EF4-FFF2-40B4-BE49-F238E27FC236}">
                <a16:creationId xmlns:a16="http://schemas.microsoft.com/office/drawing/2014/main" id="{FE76BBB4-F726-3EC6-0FA6-6D6601947531}"/>
              </a:ext>
            </a:extLst>
          </p:cNvPr>
          <p:cNvPicPr>
            <a:picLocks noChangeAspect="1"/>
          </p:cNvPicPr>
          <p:nvPr/>
        </p:nvPicPr>
        <p:blipFill>
          <a:blip r:embed="rId5"/>
          <a:stretch>
            <a:fillRect/>
          </a:stretch>
        </p:blipFill>
        <p:spPr>
          <a:xfrm>
            <a:off x="5423770" y="3083779"/>
            <a:ext cx="5706336" cy="1497207"/>
          </a:xfrm>
          <a:prstGeom prst="rect">
            <a:avLst/>
          </a:prstGeom>
          <a:ln>
            <a:solidFill>
              <a:srgbClr val="63666A"/>
            </a:solidFill>
          </a:ln>
        </p:spPr>
      </p:pic>
    </p:spTree>
    <p:extLst>
      <p:ext uri="{BB962C8B-B14F-4D97-AF65-F5344CB8AC3E}">
        <p14:creationId xmlns:p14="http://schemas.microsoft.com/office/powerpoint/2010/main" val="1158567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FB01A6E-2CF5-68D3-D598-4C5E3EE1C928}"/>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6728E96E-D38B-FF93-8341-92B7B30C9E60}"/>
              </a:ext>
            </a:extLst>
          </p:cNvPr>
          <p:cNvSpPr txBox="1"/>
          <p:nvPr/>
        </p:nvSpPr>
        <p:spPr>
          <a:xfrm>
            <a:off x="584026" y="538619"/>
            <a:ext cx="11040127" cy="830997"/>
          </a:xfrm>
          <a:prstGeom prst="rect">
            <a:avLst/>
          </a:prstGeom>
          <a:noFill/>
        </p:spPr>
        <p:txBody>
          <a:bodyPr wrap="square" rtlCol="0">
            <a:spAutoFit/>
          </a:bodyPr>
          <a:lstStyle/>
          <a:p>
            <a:r>
              <a:rPr lang="en-US" sz="4800" cap="all" dirty="0">
                <a:solidFill>
                  <a:srgbClr val="FB6400"/>
                </a:solidFill>
                <a:latin typeface="FjallaOne" panose="02000506040000020004" pitchFamily="2" charset="77"/>
              </a:rPr>
              <a:t>Additional Information</a:t>
            </a:r>
          </a:p>
        </p:txBody>
      </p:sp>
      <p:sp>
        <p:nvSpPr>
          <p:cNvPr id="12" name="TextBox 11">
            <a:extLst>
              <a:ext uri="{FF2B5EF4-FFF2-40B4-BE49-F238E27FC236}">
                <a16:creationId xmlns:a16="http://schemas.microsoft.com/office/drawing/2014/main" id="{B03223CB-DAC4-E50A-E6D3-87017A04034D}"/>
              </a:ext>
            </a:extLst>
          </p:cNvPr>
          <p:cNvSpPr txBox="1"/>
          <p:nvPr/>
        </p:nvSpPr>
        <p:spPr>
          <a:xfrm>
            <a:off x="876822" y="1856519"/>
            <a:ext cx="10734804" cy="3515581"/>
          </a:xfrm>
          <a:prstGeom prst="rect">
            <a:avLst/>
          </a:prstGeom>
          <a:noFill/>
        </p:spPr>
        <p:txBody>
          <a:bodyPr wrap="square" rtlCol="0">
            <a:noAutofit/>
          </a:bodyPr>
          <a:lstStyle/>
          <a:p>
            <a:pPr>
              <a:lnSpc>
                <a:spcPct val="125000"/>
              </a:lnSpc>
            </a:pPr>
            <a:r>
              <a:rPr lang="en-US" dirty="0">
                <a:latin typeface="Gotham Narrow Book" pitchFamily="2" charset="0"/>
              </a:rPr>
              <a:t>This subsection discusses three aspects of exceptions that allow users to provide more specification or information when making exceptions: </a:t>
            </a:r>
          </a:p>
          <a:p>
            <a:pPr>
              <a:lnSpc>
                <a:spcPct val="125000"/>
              </a:lnSpc>
            </a:pPr>
            <a:r>
              <a:rPr lang="en-US" dirty="0">
                <a:latin typeface="Gotham Narrow Book" pitchFamily="2" charset="0"/>
              </a:rPr>
              <a:t>	</a:t>
            </a:r>
          </a:p>
          <a:p>
            <a:pPr marL="285750" indent="-285750">
              <a:lnSpc>
                <a:spcPct val="125000"/>
              </a:lnSpc>
              <a:buFont typeface="Arial" panose="020B0604020202020204" pitchFamily="34" charset="0"/>
              <a:buChar char="•"/>
            </a:pPr>
            <a:r>
              <a:rPr lang="en-US" dirty="0">
                <a:latin typeface="Gotham Narrow Book" pitchFamily="2" charset="0"/>
              </a:rPr>
              <a:t>“With” qualifiers</a:t>
            </a:r>
          </a:p>
          <a:p>
            <a:pPr marL="285750" indent="-285750">
              <a:lnSpc>
                <a:spcPct val="125000"/>
              </a:lnSpc>
              <a:buFont typeface="Arial" panose="020B0604020202020204" pitchFamily="34" charset="0"/>
              <a:buChar char="•"/>
            </a:pPr>
            <a:r>
              <a:rPr lang="en-US" dirty="0">
                <a:latin typeface="Gotham Narrow Book" pitchFamily="2" charset="0"/>
              </a:rPr>
              <a:t>Descriptions</a:t>
            </a:r>
          </a:p>
          <a:p>
            <a:pPr marL="285750" indent="-285750">
              <a:lnSpc>
                <a:spcPct val="125000"/>
              </a:lnSpc>
              <a:buFont typeface="Arial" panose="020B0604020202020204" pitchFamily="34" charset="0"/>
              <a:buChar char="•"/>
            </a:pPr>
            <a:r>
              <a:rPr lang="en-US" dirty="0">
                <a:latin typeface="Gotham Narrow Book" pitchFamily="2" charset="0"/>
              </a:rPr>
              <a:t>Details</a:t>
            </a:r>
          </a:p>
        </p:txBody>
      </p:sp>
    </p:spTree>
    <p:extLst>
      <p:ext uri="{BB962C8B-B14F-4D97-AF65-F5344CB8AC3E}">
        <p14:creationId xmlns:p14="http://schemas.microsoft.com/office/powerpoint/2010/main" val="3958890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5A802-C552-C860-5AB2-BF3A192B9AE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F04589F-EDCB-093C-DE22-586D7065EDE6}"/>
              </a:ext>
            </a:extLst>
          </p:cNvPr>
          <p:cNvSpPr txBox="1"/>
          <p:nvPr/>
        </p:nvSpPr>
        <p:spPr>
          <a:xfrm>
            <a:off x="571500" y="538619"/>
            <a:ext cx="11040127" cy="461665"/>
          </a:xfrm>
          <a:prstGeom prst="rect">
            <a:avLst/>
          </a:prstGeom>
          <a:noFill/>
        </p:spPr>
        <p:txBody>
          <a:bodyPr wrap="square" rtlCol="0">
            <a:spAutoFit/>
          </a:bodyPr>
          <a:lstStyle/>
          <a:p>
            <a:r>
              <a:rPr lang="en-US" sz="2400" b="1" cap="all" dirty="0">
                <a:solidFill>
                  <a:srgbClr val="63666A"/>
                </a:solidFill>
                <a:latin typeface="Gotham Narrow Bold" pitchFamily="2" charset="0"/>
              </a:rPr>
              <a:t>“With” Qualifiers</a:t>
            </a:r>
          </a:p>
        </p:txBody>
      </p:sp>
      <p:sp>
        <p:nvSpPr>
          <p:cNvPr id="6" name="TextBox 5">
            <a:extLst>
              <a:ext uri="{FF2B5EF4-FFF2-40B4-BE49-F238E27FC236}">
                <a16:creationId xmlns:a16="http://schemas.microsoft.com/office/drawing/2014/main" id="{A5A59917-FF37-5210-BDF0-A64E4AD39516}"/>
              </a:ext>
            </a:extLst>
          </p:cNvPr>
          <p:cNvSpPr txBox="1"/>
          <p:nvPr/>
        </p:nvSpPr>
        <p:spPr>
          <a:xfrm>
            <a:off x="5348614" y="1115396"/>
            <a:ext cx="6263011" cy="2116320"/>
          </a:xfrm>
          <a:prstGeom prst="rect">
            <a:avLst/>
          </a:prstGeom>
          <a:noFill/>
        </p:spPr>
        <p:txBody>
          <a:bodyPr wrap="square" rtlCol="0">
            <a:noAutofit/>
          </a:bodyPr>
          <a:lstStyle/>
          <a:p>
            <a:pPr>
              <a:lnSpc>
                <a:spcPct val="125000"/>
              </a:lnSpc>
            </a:pPr>
            <a:r>
              <a:rPr lang="en-US" dirty="0">
                <a:latin typeface="Gotham Narrow Book" pitchFamily="2" charset="0"/>
              </a:rPr>
              <a:t>The </a:t>
            </a:r>
            <a:r>
              <a:rPr lang="en-US" b="1" dirty="0">
                <a:latin typeface="Gotham Narrow Book" pitchFamily="2" charset="0"/>
              </a:rPr>
              <a:t>“With”</a:t>
            </a:r>
            <a:r>
              <a:rPr lang="en-US" dirty="0">
                <a:latin typeface="Gotham Narrow Book" pitchFamily="2" charset="0"/>
              </a:rPr>
              <a:t> qualifier contains optional fields for an exception that can be used to specify in detail what course the exception is use.</a:t>
            </a:r>
          </a:p>
          <a:p>
            <a:pPr>
              <a:lnSpc>
                <a:spcPct val="125000"/>
              </a:lnSpc>
            </a:pPr>
            <a:r>
              <a:rPr lang="en-US" dirty="0">
                <a:latin typeface="Gotham Narrow Book" pitchFamily="2" charset="0"/>
              </a:rPr>
              <a:t>	</a:t>
            </a:r>
          </a:p>
          <a:p>
            <a:pPr marL="285750" indent="-285750">
              <a:lnSpc>
                <a:spcPct val="125000"/>
              </a:lnSpc>
              <a:buFont typeface="Arial" panose="020B0604020202020204" pitchFamily="34" charset="0"/>
              <a:buChar char="•"/>
            </a:pPr>
            <a:r>
              <a:rPr lang="en-US" dirty="0">
                <a:latin typeface="Gotham Narrow Book" pitchFamily="2" charset="0"/>
              </a:rPr>
              <a:t>Available for </a:t>
            </a:r>
            <a:r>
              <a:rPr lang="en-US" b="1" dirty="0">
                <a:latin typeface="Gotham Narrow Book" pitchFamily="2" charset="0"/>
              </a:rPr>
              <a:t>Also Allow</a:t>
            </a:r>
            <a:r>
              <a:rPr lang="en-US" dirty="0">
                <a:latin typeface="Gotham Narrow Book" pitchFamily="2" charset="0"/>
              </a:rPr>
              <a:t>, </a:t>
            </a:r>
            <a:r>
              <a:rPr lang="en-US" b="1" dirty="0">
                <a:latin typeface="Gotham Narrow Book" pitchFamily="2" charset="0"/>
              </a:rPr>
              <a:t>Apply Here</a:t>
            </a:r>
            <a:r>
              <a:rPr lang="en-US" dirty="0">
                <a:latin typeface="Gotham Narrow Book" pitchFamily="2" charset="0"/>
              </a:rPr>
              <a:t>, and </a:t>
            </a:r>
            <a:r>
              <a:rPr lang="en-US" b="1" dirty="0">
                <a:latin typeface="Gotham Narrow Book" pitchFamily="2" charset="0"/>
              </a:rPr>
              <a:t>Substitute</a:t>
            </a:r>
          </a:p>
          <a:p>
            <a:pPr marL="285750" indent="-285750">
              <a:lnSpc>
                <a:spcPct val="125000"/>
              </a:lnSpc>
              <a:buFont typeface="Arial" panose="020B0604020202020204" pitchFamily="34" charset="0"/>
              <a:buChar char="•"/>
            </a:pPr>
            <a:r>
              <a:rPr lang="en-US" dirty="0">
                <a:latin typeface="Gotham Narrow Book" pitchFamily="2" charset="0"/>
              </a:rPr>
              <a:t>Drop-downs allow for better selection</a:t>
            </a:r>
          </a:p>
        </p:txBody>
      </p:sp>
      <p:pic>
        <p:nvPicPr>
          <p:cNvPr id="4" name="Picture 3">
            <a:extLst>
              <a:ext uri="{FF2B5EF4-FFF2-40B4-BE49-F238E27FC236}">
                <a16:creationId xmlns:a16="http://schemas.microsoft.com/office/drawing/2014/main" id="{6157393C-CE3D-A816-0D44-517B44C8FCC6}"/>
              </a:ext>
            </a:extLst>
          </p:cNvPr>
          <p:cNvPicPr>
            <a:picLocks noChangeAspect="1"/>
          </p:cNvPicPr>
          <p:nvPr/>
        </p:nvPicPr>
        <p:blipFill>
          <a:blip r:embed="rId3"/>
          <a:stretch>
            <a:fillRect/>
          </a:stretch>
        </p:blipFill>
        <p:spPr>
          <a:xfrm>
            <a:off x="972755" y="1291494"/>
            <a:ext cx="4226565" cy="1176134"/>
          </a:xfrm>
          <a:prstGeom prst="rect">
            <a:avLst/>
          </a:prstGeom>
          <a:ln>
            <a:solidFill>
              <a:srgbClr val="63666A"/>
            </a:solidFill>
          </a:ln>
        </p:spPr>
      </p:pic>
      <p:pic>
        <p:nvPicPr>
          <p:cNvPr id="8" name="Picture 7">
            <a:extLst>
              <a:ext uri="{FF2B5EF4-FFF2-40B4-BE49-F238E27FC236}">
                <a16:creationId xmlns:a16="http://schemas.microsoft.com/office/drawing/2014/main" id="{DD214024-5D01-239A-2D94-5E8B71FB0D84}"/>
              </a:ext>
            </a:extLst>
          </p:cNvPr>
          <p:cNvPicPr>
            <a:picLocks noChangeAspect="1"/>
          </p:cNvPicPr>
          <p:nvPr/>
        </p:nvPicPr>
        <p:blipFill>
          <a:blip r:embed="rId4"/>
          <a:stretch>
            <a:fillRect/>
          </a:stretch>
        </p:blipFill>
        <p:spPr>
          <a:xfrm>
            <a:off x="960230" y="2855884"/>
            <a:ext cx="4226565" cy="3634411"/>
          </a:xfrm>
          <a:prstGeom prst="rect">
            <a:avLst/>
          </a:prstGeom>
          <a:ln>
            <a:solidFill>
              <a:srgbClr val="63666A"/>
            </a:solidFill>
          </a:ln>
        </p:spPr>
      </p:pic>
      <p:pic>
        <p:nvPicPr>
          <p:cNvPr id="10" name="Picture 9">
            <a:extLst>
              <a:ext uri="{FF2B5EF4-FFF2-40B4-BE49-F238E27FC236}">
                <a16:creationId xmlns:a16="http://schemas.microsoft.com/office/drawing/2014/main" id="{43EFC11F-5BC7-7A63-E0DF-FF5577DEFE8A}"/>
              </a:ext>
            </a:extLst>
          </p:cNvPr>
          <p:cNvPicPr>
            <a:picLocks noChangeAspect="1"/>
          </p:cNvPicPr>
          <p:nvPr/>
        </p:nvPicPr>
        <p:blipFill>
          <a:blip r:embed="rId5"/>
          <a:stretch>
            <a:fillRect/>
          </a:stretch>
        </p:blipFill>
        <p:spPr>
          <a:xfrm>
            <a:off x="5411244" y="3626902"/>
            <a:ext cx="5092962" cy="1104957"/>
          </a:xfrm>
          <a:prstGeom prst="rect">
            <a:avLst/>
          </a:prstGeom>
          <a:ln>
            <a:solidFill>
              <a:srgbClr val="63666A"/>
            </a:solidFill>
          </a:ln>
        </p:spPr>
      </p:pic>
    </p:spTree>
    <p:extLst>
      <p:ext uri="{BB962C8B-B14F-4D97-AF65-F5344CB8AC3E}">
        <p14:creationId xmlns:p14="http://schemas.microsoft.com/office/powerpoint/2010/main" val="2621528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0E63A-ED73-8D10-0E64-6C3139959F9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D4BAF2D-6918-F97B-16AB-18FD5122FD06}"/>
              </a:ext>
            </a:extLst>
          </p:cNvPr>
          <p:cNvSpPr txBox="1"/>
          <p:nvPr/>
        </p:nvSpPr>
        <p:spPr>
          <a:xfrm>
            <a:off x="571500" y="538619"/>
            <a:ext cx="11040127" cy="461665"/>
          </a:xfrm>
          <a:prstGeom prst="rect">
            <a:avLst/>
          </a:prstGeom>
          <a:noFill/>
        </p:spPr>
        <p:txBody>
          <a:bodyPr wrap="square" rtlCol="0">
            <a:spAutoFit/>
          </a:bodyPr>
          <a:lstStyle/>
          <a:p>
            <a:r>
              <a:rPr lang="en-US" sz="2400" b="1" cap="all" dirty="0">
                <a:solidFill>
                  <a:srgbClr val="63666A"/>
                </a:solidFill>
                <a:latin typeface="Gotham Narrow Bold" pitchFamily="2" charset="0"/>
              </a:rPr>
              <a:t>Descriptions</a:t>
            </a:r>
          </a:p>
        </p:txBody>
      </p:sp>
      <p:sp>
        <p:nvSpPr>
          <p:cNvPr id="6" name="TextBox 5">
            <a:extLst>
              <a:ext uri="{FF2B5EF4-FFF2-40B4-BE49-F238E27FC236}">
                <a16:creationId xmlns:a16="http://schemas.microsoft.com/office/drawing/2014/main" id="{98D80FE7-EAAB-ED56-BCA4-967AF3E462B4}"/>
              </a:ext>
            </a:extLst>
          </p:cNvPr>
          <p:cNvSpPr txBox="1"/>
          <p:nvPr/>
        </p:nvSpPr>
        <p:spPr>
          <a:xfrm>
            <a:off x="5423770" y="1115395"/>
            <a:ext cx="6075121" cy="2642413"/>
          </a:xfrm>
          <a:prstGeom prst="rect">
            <a:avLst/>
          </a:prstGeom>
          <a:noFill/>
        </p:spPr>
        <p:txBody>
          <a:bodyPr wrap="square" rtlCol="0">
            <a:noAutofit/>
          </a:bodyPr>
          <a:lstStyle/>
          <a:p>
            <a:pPr>
              <a:lnSpc>
                <a:spcPct val="125000"/>
              </a:lnSpc>
            </a:pPr>
            <a:r>
              <a:rPr lang="en-US" dirty="0">
                <a:latin typeface="Gotham Narrow Book" pitchFamily="2" charset="0"/>
              </a:rPr>
              <a:t>Every exceptions needs a </a:t>
            </a:r>
            <a:r>
              <a:rPr lang="en-US" b="1" dirty="0">
                <a:latin typeface="Gotham Narrow Book" pitchFamily="2" charset="0"/>
              </a:rPr>
              <a:t>description</a:t>
            </a:r>
            <a:r>
              <a:rPr lang="en-US" dirty="0">
                <a:latin typeface="Gotham Narrow Book" pitchFamily="2" charset="0"/>
              </a:rPr>
              <a:t>. If none is entered, a generic description will be generated.</a:t>
            </a:r>
          </a:p>
          <a:p>
            <a:pPr>
              <a:lnSpc>
                <a:spcPct val="125000"/>
              </a:lnSpc>
            </a:pPr>
            <a:r>
              <a:rPr lang="en-US" dirty="0">
                <a:latin typeface="Gotham Narrow Book" pitchFamily="2" charset="0"/>
              </a:rPr>
              <a:t>	</a:t>
            </a:r>
          </a:p>
          <a:p>
            <a:pPr marL="285750" indent="-285750">
              <a:lnSpc>
                <a:spcPct val="125000"/>
              </a:lnSpc>
              <a:buFont typeface="Arial" panose="020B0604020202020204" pitchFamily="34" charset="0"/>
              <a:buChar char="•"/>
            </a:pPr>
            <a:r>
              <a:rPr lang="en-US" dirty="0">
                <a:latin typeface="Gotham Narrow Book" pitchFamily="2" charset="0"/>
              </a:rPr>
              <a:t>Visible to all users</a:t>
            </a:r>
          </a:p>
          <a:p>
            <a:pPr marL="285750" indent="-285750">
              <a:lnSpc>
                <a:spcPct val="125000"/>
              </a:lnSpc>
              <a:buFont typeface="Arial" panose="020B0604020202020204" pitchFamily="34" charset="0"/>
              <a:buChar char="•"/>
            </a:pPr>
            <a:r>
              <a:rPr lang="en-US" dirty="0">
                <a:latin typeface="Gotham Narrow Book" pitchFamily="2" charset="0"/>
              </a:rPr>
              <a:t>Consistency is key for reporting and progress tracking</a:t>
            </a:r>
          </a:p>
          <a:p>
            <a:pPr marL="285750" indent="-285750">
              <a:lnSpc>
                <a:spcPct val="125000"/>
              </a:lnSpc>
              <a:buFont typeface="Arial" panose="020B0604020202020204" pitchFamily="34" charset="0"/>
              <a:buChar char="•"/>
            </a:pPr>
            <a:r>
              <a:rPr lang="en-US" dirty="0">
                <a:latin typeface="Gotham Narrow Book" pitchFamily="2" charset="0"/>
              </a:rPr>
              <a:t>Specify courses being effected or credit/class values being adjusted</a:t>
            </a:r>
          </a:p>
        </p:txBody>
      </p:sp>
      <p:pic>
        <p:nvPicPr>
          <p:cNvPr id="4" name="Picture 3">
            <a:extLst>
              <a:ext uri="{FF2B5EF4-FFF2-40B4-BE49-F238E27FC236}">
                <a16:creationId xmlns:a16="http://schemas.microsoft.com/office/drawing/2014/main" id="{87E54570-9D24-19A5-2F34-EF4CCD94144C}"/>
              </a:ext>
            </a:extLst>
          </p:cNvPr>
          <p:cNvPicPr>
            <a:picLocks noChangeAspect="1"/>
          </p:cNvPicPr>
          <p:nvPr/>
        </p:nvPicPr>
        <p:blipFill>
          <a:blip r:embed="rId3"/>
          <a:stretch>
            <a:fillRect/>
          </a:stretch>
        </p:blipFill>
        <p:spPr>
          <a:xfrm>
            <a:off x="463251" y="1312782"/>
            <a:ext cx="4732139" cy="4232435"/>
          </a:xfrm>
          <a:prstGeom prst="rect">
            <a:avLst/>
          </a:prstGeom>
          <a:ln>
            <a:solidFill>
              <a:srgbClr val="63666A"/>
            </a:solidFill>
          </a:ln>
        </p:spPr>
      </p:pic>
      <p:pic>
        <p:nvPicPr>
          <p:cNvPr id="8" name="Picture 7">
            <a:extLst>
              <a:ext uri="{FF2B5EF4-FFF2-40B4-BE49-F238E27FC236}">
                <a16:creationId xmlns:a16="http://schemas.microsoft.com/office/drawing/2014/main" id="{BDC13B39-7956-50FA-C5FB-2394461F362F}"/>
              </a:ext>
            </a:extLst>
          </p:cNvPr>
          <p:cNvPicPr>
            <a:picLocks noChangeAspect="1"/>
          </p:cNvPicPr>
          <p:nvPr/>
        </p:nvPicPr>
        <p:blipFill>
          <a:blip r:embed="rId4"/>
          <a:stretch>
            <a:fillRect/>
          </a:stretch>
        </p:blipFill>
        <p:spPr>
          <a:xfrm>
            <a:off x="5423770" y="3872919"/>
            <a:ext cx="6019004" cy="1164968"/>
          </a:xfrm>
          <a:prstGeom prst="rect">
            <a:avLst/>
          </a:prstGeom>
          <a:ln>
            <a:solidFill>
              <a:srgbClr val="63666A"/>
            </a:solidFill>
          </a:ln>
        </p:spPr>
      </p:pic>
    </p:spTree>
    <p:extLst>
      <p:ext uri="{BB962C8B-B14F-4D97-AF65-F5344CB8AC3E}">
        <p14:creationId xmlns:p14="http://schemas.microsoft.com/office/powerpoint/2010/main" val="3121661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2BA76-AE04-DC1D-410A-BB842782E28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9989D0A-7A65-1D1D-7213-509E42EDEA1D}"/>
              </a:ext>
            </a:extLst>
          </p:cNvPr>
          <p:cNvSpPr txBox="1"/>
          <p:nvPr/>
        </p:nvSpPr>
        <p:spPr>
          <a:xfrm>
            <a:off x="571500" y="538619"/>
            <a:ext cx="11040127" cy="461665"/>
          </a:xfrm>
          <a:prstGeom prst="rect">
            <a:avLst/>
          </a:prstGeom>
          <a:noFill/>
        </p:spPr>
        <p:txBody>
          <a:bodyPr wrap="square" rtlCol="0">
            <a:spAutoFit/>
          </a:bodyPr>
          <a:lstStyle/>
          <a:p>
            <a:r>
              <a:rPr lang="en-US" sz="2400" b="1" cap="all" dirty="0">
                <a:solidFill>
                  <a:srgbClr val="63666A"/>
                </a:solidFill>
                <a:latin typeface="Gotham Narrow Bold" pitchFamily="2" charset="0"/>
              </a:rPr>
              <a:t>Details</a:t>
            </a:r>
          </a:p>
        </p:txBody>
      </p:sp>
      <p:sp>
        <p:nvSpPr>
          <p:cNvPr id="6" name="TextBox 5">
            <a:extLst>
              <a:ext uri="{FF2B5EF4-FFF2-40B4-BE49-F238E27FC236}">
                <a16:creationId xmlns:a16="http://schemas.microsoft.com/office/drawing/2014/main" id="{9FB7CFA7-69C3-84CF-B66A-6C7460F78119}"/>
              </a:ext>
            </a:extLst>
          </p:cNvPr>
          <p:cNvSpPr txBox="1"/>
          <p:nvPr/>
        </p:nvSpPr>
        <p:spPr>
          <a:xfrm>
            <a:off x="5311035" y="1115395"/>
            <a:ext cx="6075121" cy="2642413"/>
          </a:xfrm>
          <a:prstGeom prst="rect">
            <a:avLst/>
          </a:prstGeom>
          <a:noFill/>
        </p:spPr>
        <p:txBody>
          <a:bodyPr wrap="square" rtlCol="0">
            <a:noAutofit/>
          </a:bodyPr>
          <a:lstStyle/>
          <a:p>
            <a:pPr>
              <a:lnSpc>
                <a:spcPct val="125000"/>
              </a:lnSpc>
            </a:pPr>
            <a:r>
              <a:rPr lang="en-US" b="1" dirty="0">
                <a:latin typeface="Gotham Narrow Book" pitchFamily="2" charset="0"/>
              </a:rPr>
              <a:t>Details</a:t>
            </a:r>
            <a:r>
              <a:rPr lang="en-US" dirty="0">
                <a:latin typeface="Gotham Narrow Book" pitchFamily="2" charset="0"/>
              </a:rPr>
              <a:t> are an optional field to include additional notes about an exception.</a:t>
            </a:r>
            <a:endParaRPr lang="en-US" b="1" dirty="0">
              <a:latin typeface="Gotham Narrow Book" pitchFamily="2" charset="0"/>
            </a:endParaRPr>
          </a:p>
          <a:p>
            <a:pPr>
              <a:lnSpc>
                <a:spcPct val="125000"/>
              </a:lnSpc>
            </a:pPr>
            <a:r>
              <a:rPr lang="en-US" dirty="0">
                <a:latin typeface="Gotham Narrow Book" pitchFamily="2" charset="0"/>
              </a:rPr>
              <a:t>	</a:t>
            </a:r>
          </a:p>
          <a:p>
            <a:pPr marL="285750" indent="-285750">
              <a:lnSpc>
                <a:spcPct val="125000"/>
              </a:lnSpc>
              <a:buFont typeface="Arial" panose="020B0604020202020204" pitchFamily="34" charset="0"/>
              <a:buChar char="•"/>
            </a:pPr>
            <a:r>
              <a:rPr lang="en-US" dirty="0">
                <a:latin typeface="Gotham Narrow Book" pitchFamily="2" charset="0"/>
              </a:rPr>
              <a:t>Visible to all users</a:t>
            </a:r>
          </a:p>
          <a:p>
            <a:pPr marL="285750" indent="-285750">
              <a:lnSpc>
                <a:spcPct val="125000"/>
              </a:lnSpc>
              <a:buFont typeface="Arial" panose="020B0604020202020204" pitchFamily="34" charset="0"/>
              <a:buChar char="•"/>
            </a:pPr>
            <a:r>
              <a:rPr lang="en-US" dirty="0">
                <a:latin typeface="Gotham Narrow Book" pitchFamily="2" charset="0"/>
              </a:rPr>
              <a:t>Viewable by hovering over exception in audit</a:t>
            </a:r>
          </a:p>
          <a:p>
            <a:pPr marL="285750" indent="-285750">
              <a:lnSpc>
                <a:spcPct val="125000"/>
              </a:lnSpc>
              <a:buFont typeface="Arial" panose="020B0604020202020204" pitchFamily="34" charset="0"/>
              <a:buChar char="•"/>
            </a:pPr>
            <a:r>
              <a:rPr lang="en-US" dirty="0">
                <a:latin typeface="Gotham Narrow Book" pitchFamily="2" charset="0"/>
              </a:rPr>
              <a:t>Limit of 220 characters</a:t>
            </a:r>
          </a:p>
        </p:txBody>
      </p:sp>
      <p:pic>
        <p:nvPicPr>
          <p:cNvPr id="4" name="Picture 3">
            <a:extLst>
              <a:ext uri="{FF2B5EF4-FFF2-40B4-BE49-F238E27FC236}">
                <a16:creationId xmlns:a16="http://schemas.microsoft.com/office/drawing/2014/main" id="{849D613A-0B04-F301-A98D-52FF34001D67}"/>
              </a:ext>
            </a:extLst>
          </p:cNvPr>
          <p:cNvPicPr>
            <a:picLocks noChangeAspect="1"/>
          </p:cNvPicPr>
          <p:nvPr/>
        </p:nvPicPr>
        <p:blipFill>
          <a:blip r:embed="rId3"/>
          <a:srcRect/>
          <a:stretch/>
        </p:blipFill>
        <p:spPr>
          <a:xfrm>
            <a:off x="463251" y="1365884"/>
            <a:ext cx="4732139" cy="4126231"/>
          </a:xfrm>
          <a:prstGeom prst="rect">
            <a:avLst/>
          </a:prstGeom>
          <a:ln>
            <a:solidFill>
              <a:srgbClr val="63666A"/>
            </a:solidFill>
          </a:ln>
        </p:spPr>
      </p:pic>
      <p:pic>
        <p:nvPicPr>
          <p:cNvPr id="8" name="Picture 7">
            <a:extLst>
              <a:ext uri="{FF2B5EF4-FFF2-40B4-BE49-F238E27FC236}">
                <a16:creationId xmlns:a16="http://schemas.microsoft.com/office/drawing/2014/main" id="{EFEB3F94-4AAD-04D2-D107-569FCF7B84E1}"/>
              </a:ext>
            </a:extLst>
          </p:cNvPr>
          <p:cNvPicPr>
            <a:picLocks noChangeAspect="1"/>
          </p:cNvPicPr>
          <p:nvPr/>
        </p:nvPicPr>
        <p:blipFill>
          <a:blip r:embed="rId4"/>
          <a:srcRect/>
          <a:stretch/>
        </p:blipFill>
        <p:spPr>
          <a:xfrm>
            <a:off x="5423769" y="3872919"/>
            <a:ext cx="6054496" cy="1599566"/>
          </a:xfrm>
          <a:prstGeom prst="rect">
            <a:avLst/>
          </a:prstGeom>
          <a:ln>
            <a:solidFill>
              <a:srgbClr val="63666A"/>
            </a:solidFill>
          </a:ln>
        </p:spPr>
      </p:pic>
    </p:spTree>
    <p:extLst>
      <p:ext uri="{BB962C8B-B14F-4D97-AF65-F5344CB8AC3E}">
        <p14:creationId xmlns:p14="http://schemas.microsoft.com/office/powerpoint/2010/main" val="2355355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9C352AD-FB09-A17C-7A20-EDCD16FA8FEE}"/>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923744B5-5FEB-98E1-56EF-7CC0E1CDD12B}"/>
              </a:ext>
            </a:extLst>
          </p:cNvPr>
          <p:cNvSpPr txBox="1"/>
          <p:nvPr/>
        </p:nvSpPr>
        <p:spPr>
          <a:xfrm>
            <a:off x="584026" y="538619"/>
            <a:ext cx="11040127" cy="830997"/>
          </a:xfrm>
          <a:prstGeom prst="rect">
            <a:avLst/>
          </a:prstGeom>
          <a:noFill/>
        </p:spPr>
        <p:txBody>
          <a:bodyPr wrap="square" rtlCol="0">
            <a:spAutoFit/>
          </a:bodyPr>
          <a:lstStyle/>
          <a:p>
            <a:r>
              <a:rPr lang="en-US" sz="4800" cap="all" dirty="0">
                <a:solidFill>
                  <a:srgbClr val="FB6400"/>
                </a:solidFill>
                <a:latin typeface="FjallaOne" panose="02000506040000020004" pitchFamily="2" charset="77"/>
              </a:rPr>
              <a:t>Unique Situations</a:t>
            </a:r>
          </a:p>
        </p:txBody>
      </p:sp>
      <p:sp>
        <p:nvSpPr>
          <p:cNvPr id="12" name="TextBox 11">
            <a:extLst>
              <a:ext uri="{FF2B5EF4-FFF2-40B4-BE49-F238E27FC236}">
                <a16:creationId xmlns:a16="http://schemas.microsoft.com/office/drawing/2014/main" id="{9423E989-463A-8244-6F85-1706A15DCEEA}"/>
              </a:ext>
            </a:extLst>
          </p:cNvPr>
          <p:cNvSpPr txBox="1"/>
          <p:nvPr/>
        </p:nvSpPr>
        <p:spPr>
          <a:xfrm>
            <a:off x="876822" y="1856519"/>
            <a:ext cx="10734804" cy="3515581"/>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2" charset="0"/>
              </a:rPr>
              <a:t>2-for-1 Exceptions</a:t>
            </a:r>
          </a:p>
          <a:p>
            <a:pPr marL="285750" indent="-285750">
              <a:lnSpc>
                <a:spcPct val="125000"/>
              </a:lnSpc>
              <a:buFont typeface="Arial" panose="020B0604020202020204" pitchFamily="34" charset="0"/>
              <a:buChar char="•"/>
            </a:pPr>
            <a:r>
              <a:rPr lang="en-US" dirty="0">
                <a:latin typeface="Gotham Narrow Book" pitchFamily="2" charset="0"/>
              </a:rPr>
              <a:t>Repeated Course Received “F”</a:t>
            </a:r>
          </a:p>
          <a:p>
            <a:pPr marL="285750" indent="-285750">
              <a:lnSpc>
                <a:spcPct val="125000"/>
              </a:lnSpc>
              <a:buFont typeface="Arial" panose="020B0604020202020204" pitchFamily="34" charset="0"/>
              <a:buChar char="•"/>
            </a:pPr>
            <a:r>
              <a:rPr lang="en-US" dirty="0">
                <a:latin typeface="Gotham Narrow Book" pitchFamily="2" charset="0"/>
              </a:rPr>
              <a:t>Plus-List</a:t>
            </a:r>
          </a:p>
          <a:p>
            <a:pPr marL="285750" indent="-285750">
              <a:lnSpc>
                <a:spcPct val="125000"/>
              </a:lnSpc>
              <a:buFont typeface="Arial" panose="020B0604020202020204" pitchFamily="34" charset="0"/>
              <a:buChar char="•"/>
            </a:pPr>
            <a:r>
              <a:rPr lang="en-US" dirty="0">
                <a:latin typeface="Gotham Narrow Book" pitchFamily="2" charset="0"/>
              </a:rPr>
              <a:t>Force Complete Range Requirement</a:t>
            </a:r>
          </a:p>
          <a:p>
            <a:pPr marL="285750" indent="-285750">
              <a:lnSpc>
                <a:spcPct val="125000"/>
              </a:lnSpc>
              <a:buFont typeface="Arial" panose="020B0604020202020204" pitchFamily="34" charset="0"/>
              <a:buChar char="•"/>
            </a:pPr>
            <a:r>
              <a:rPr lang="en-US" dirty="0">
                <a:latin typeface="Gotham Narrow Book" pitchFamily="2" charset="0"/>
              </a:rPr>
              <a:t>Long Title</a:t>
            </a:r>
          </a:p>
        </p:txBody>
      </p:sp>
    </p:spTree>
    <p:extLst>
      <p:ext uri="{BB962C8B-B14F-4D97-AF65-F5344CB8AC3E}">
        <p14:creationId xmlns:p14="http://schemas.microsoft.com/office/powerpoint/2010/main" val="765808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FC4B3-1A39-C7DD-E190-40F7C202D27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F533F90-1741-8260-B9B0-30C3D50D6FC8}"/>
              </a:ext>
            </a:extLst>
          </p:cNvPr>
          <p:cNvSpPr txBox="1"/>
          <p:nvPr/>
        </p:nvSpPr>
        <p:spPr>
          <a:xfrm>
            <a:off x="571500" y="538619"/>
            <a:ext cx="11040127" cy="461665"/>
          </a:xfrm>
          <a:prstGeom prst="rect">
            <a:avLst/>
          </a:prstGeom>
          <a:noFill/>
        </p:spPr>
        <p:txBody>
          <a:bodyPr wrap="square" rtlCol="0">
            <a:spAutoFit/>
          </a:bodyPr>
          <a:lstStyle/>
          <a:p>
            <a:r>
              <a:rPr lang="en-US" sz="2400" b="1" cap="all" dirty="0">
                <a:solidFill>
                  <a:srgbClr val="63666A"/>
                </a:solidFill>
                <a:latin typeface="Gotham Narrow Bold" pitchFamily="2" charset="0"/>
              </a:rPr>
              <a:t>2-for-1 Exceptions</a:t>
            </a:r>
          </a:p>
        </p:txBody>
      </p:sp>
      <p:sp>
        <p:nvSpPr>
          <p:cNvPr id="6" name="TextBox 5">
            <a:extLst>
              <a:ext uri="{FF2B5EF4-FFF2-40B4-BE49-F238E27FC236}">
                <a16:creationId xmlns:a16="http://schemas.microsoft.com/office/drawing/2014/main" id="{84FA6220-10A7-64EB-4155-84E75641227B}"/>
              </a:ext>
            </a:extLst>
          </p:cNvPr>
          <p:cNvSpPr txBox="1"/>
          <p:nvPr/>
        </p:nvSpPr>
        <p:spPr>
          <a:xfrm>
            <a:off x="5323562" y="1176999"/>
            <a:ext cx="6037543" cy="3231137"/>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2" charset="0"/>
              </a:rPr>
              <a:t>Sometimes, you’ll need to place 2 courses into 1 requirement. </a:t>
            </a:r>
          </a:p>
          <a:p>
            <a:pPr marL="285750" indent="-285750">
              <a:lnSpc>
                <a:spcPct val="125000"/>
              </a:lnSpc>
              <a:buFont typeface="Arial" panose="020B0604020202020204" pitchFamily="34" charset="0"/>
              <a:buChar char="•"/>
            </a:pPr>
            <a:r>
              <a:rPr lang="en-US" dirty="0">
                <a:latin typeface="Gotham Narrow Book" pitchFamily="2" charset="0"/>
              </a:rPr>
              <a:t>If a student took a course for more credits than it is offered for at OKC, then it may be split into two courses</a:t>
            </a:r>
          </a:p>
          <a:p>
            <a:pPr marL="285750" indent="-285750">
              <a:lnSpc>
                <a:spcPct val="125000"/>
              </a:lnSpc>
              <a:buFont typeface="Arial" panose="020B0604020202020204" pitchFamily="34" charset="0"/>
              <a:buChar char="•"/>
            </a:pPr>
            <a:r>
              <a:rPr lang="en-US" dirty="0">
                <a:latin typeface="Gotham Narrow Book" pitchFamily="2" charset="0"/>
              </a:rPr>
              <a:t>You can do two Also Allow/Apply Here/Substitutes</a:t>
            </a:r>
          </a:p>
          <a:p>
            <a:pPr marL="285750" indent="-285750">
              <a:lnSpc>
                <a:spcPct val="125000"/>
              </a:lnSpc>
              <a:buFont typeface="Arial" panose="020B0604020202020204" pitchFamily="34" charset="0"/>
              <a:buChar char="•"/>
            </a:pPr>
            <a:r>
              <a:rPr lang="en-US" dirty="0">
                <a:latin typeface="Gotham Narrow Book" pitchFamily="2" charset="0"/>
              </a:rPr>
              <a:t>Using “With”, you might be able to only use 1 exception</a:t>
            </a:r>
          </a:p>
        </p:txBody>
      </p:sp>
      <p:pic>
        <p:nvPicPr>
          <p:cNvPr id="4" name="Picture 3">
            <a:extLst>
              <a:ext uri="{FF2B5EF4-FFF2-40B4-BE49-F238E27FC236}">
                <a16:creationId xmlns:a16="http://schemas.microsoft.com/office/drawing/2014/main" id="{D747CA43-D226-0328-8E3D-E0CD6723A822}"/>
              </a:ext>
            </a:extLst>
          </p:cNvPr>
          <p:cNvPicPr>
            <a:picLocks noChangeAspect="1"/>
          </p:cNvPicPr>
          <p:nvPr/>
        </p:nvPicPr>
        <p:blipFill>
          <a:blip r:embed="rId3"/>
          <a:stretch>
            <a:fillRect/>
          </a:stretch>
        </p:blipFill>
        <p:spPr>
          <a:xfrm>
            <a:off x="968681" y="1300642"/>
            <a:ext cx="4220834" cy="982043"/>
          </a:xfrm>
          <a:prstGeom prst="rect">
            <a:avLst/>
          </a:prstGeom>
          <a:ln>
            <a:solidFill>
              <a:srgbClr val="63666A"/>
            </a:solidFill>
          </a:ln>
        </p:spPr>
      </p:pic>
      <p:pic>
        <p:nvPicPr>
          <p:cNvPr id="10" name="Picture 9">
            <a:extLst>
              <a:ext uri="{FF2B5EF4-FFF2-40B4-BE49-F238E27FC236}">
                <a16:creationId xmlns:a16="http://schemas.microsoft.com/office/drawing/2014/main" id="{5D2BA05D-5243-8940-26D1-B91B22C065EB}"/>
              </a:ext>
            </a:extLst>
          </p:cNvPr>
          <p:cNvPicPr>
            <a:picLocks noChangeAspect="1"/>
          </p:cNvPicPr>
          <p:nvPr/>
        </p:nvPicPr>
        <p:blipFill>
          <a:blip r:embed="rId4"/>
          <a:srcRect/>
          <a:stretch/>
        </p:blipFill>
        <p:spPr>
          <a:xfrm>
            <a:off x="968681" y="2677923"/>
            <a:ext cx="4220834" cy="3739227"/>
          </a:xfrm>
          <a:prstGeom prst="rect">
            <a:avLst/>
          </a:prstGeom>
          <a:ln>
            <a:solidFill>
              <a:srgbClr val="63666A"/>
            </a:solidFill>
          </a:ln>
        </p:spPr>
      </p:pic>
      <p:pic>
        <p:nvPicPr>
          <p:cNvPr id="12" name="Picture 11">
            <a:extLst>
              <a:ext uri="{FF2B5EF4-FFF2-40B4-BE49-F238E27FC236}">
                <a16:creationId xmlns:a16="http://schemas.microsoft.com/office/drawing/2014/main" id="{69C2096D-44EC-DB67-9008-4A8963E1F8FF}"/>
              </a:ext>
            </a:extLst>
          </p:cNvPr>
          <p:cNvPicPr>
            <a:picLocks noChangeAspect="1"/>
          </p:cNvPicPr>
          <p:nvPr/>
        </p:nvPicPr>
        <p:blipFill>
          <a:blip r:embed="rId5"/>
          <a:stretch>
            <a:fillRect/>
          </a:stretch>
        </p:blipFill>
        <p:spPr>
          <a:xfrm>
            <a:off x="5423770" y="4181684"/>
            <a:ext cx="5035463" cy="2137697"/>
          </a:xfrm>
          <a:prstGeom prst="rect">
            <a:avLst/>
          </a:prstGeom>
          <a:ln>
            <a:solidFill>
              <a:srgbClr val="63666A"/>
            </a:solidFill>
          </a:ln>
        </p:spPr>
      </p:pic>
    </p:spTree>
    <p:extLst>
      <p:ext uri="{BB962C8B-B14F-4D97-AF65-F5344CB8AC3E}">
        <p14:creationId xmlns:p14="http://schemas.microsoft.com/office/powerpoint/2010/main" val="507372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7FB22D5-6024-C225-8405-F2B14008D9E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FDFEEED-D5AE-DFE8-B470-D1BCD849C767}"/>
              </a:ext>
            </a:extLst>
          </p:cNvPr>
          <p:cNvSpPr txBox="1"/>
          <p:nvPr/>
        </p:nvSpPr>
        <p:spPr>
          <a:xfrm>
            <a:off x="571500" y="538619"/>
            <a:ext cx="11040127" cy="461665"/>
          </a:xfrm>
          <a:prstGeom prst="rect">
            <a:avLst/>
          </a:prstGeom>
          <a:noFill/>
        </p:spPr>
        <p:txBody>
          <a:bodyPr wrap="square" rtlCol="0">
            <a:spAutoFit/>
          </a:bodyPr>
          <a:lstStyle/>
          <a:p>
            <a:r>
              <a:rPr lang="en-US" sz="2400" b="1" cap="all" dirty="0">
                <a:solidFill>
                  <a:srgbClr val="63666A"/>
                </a:solidFill>
                <a:latin typeface="Gotham Narrow Bold" pitchFamily="2" charset="0"/>
              </a:rPr>
              <a:t>Repeated Course Received “F”</a:t>
            </a:r>
          </a:p>
        </p:txBody>
      </p:sp>
      <p:sp>
        <p:nvSpPr>
          <p:cNvPr id="6" name="TextBox 5">
            <a:extLst>
              <a:ext uri="{FF2B5EF4-FFF2-40B4-BE49-F238E27FC236}">
                <a16:creationId xmlns:a16="http://schemas.microsoft.com/office/drawing/2014/main" id="{289A2CB7-A35A-7A7A-CCEF-838A9F353CC6}"/>
              </a:ext>
            </a:extLst>
          </p:cNvPr>
          <p:cNvSpPr txBox="1"/>
          <p:nvPr/>
        </p:nvSpPr>
        <p:spPr>
          <a:xfrm>
            <a:off x="571500" y="1115395"/>
            <a:ext cx="11040125"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2" charset="0"/>
              </a:rPr>
              <a:t>Sometimes a student that makes a “D” will repeat the same course and receive a grade of “F” the second time</a:t>
            </a:r>
          </a:p>
          <a:p>
            <a:pPr marL="285750" indent="-285750">
              <a:lnSpc>
                <a:spcPct val="125000"/>
              </a:lnSpc>
              <a:buFont typeface="Arial" panose="020B0604020202020204" pitchFamily="34" charset="0"/>
              <a:buChar char="•"/>
            </a:pPr>
            <a:r>
              <a:rPr lang="en-US" dirty="0">
                <a:latin typeface="Gotham Narrow Book" pitchFamily="2" charset="0"/>
              </a:rPr>
              <a:t>The first grade is now insufficient (marked as a repeated course) and the “F” is also insufficient (failing grade)</a:t>
            </a:r>
          </a:p>
          <a:p>
            <a:pPr marL="285750" indent="-285750">
              <a:lnSpc>
                <a:spcPct val="125000"/>
              </a:lnSpc>
              <a:buFont typeface="Arial" panose="020B0604020202020204" pitchFamily="34" charset="0"/>
              <a:buChar char="•"/>
            </a:pPr>
            <a:r>
              <a:rPr lang="en-US" dirty="0">
                <a:latin typeface="Gotham Narrow Book" pitchFamily="2" charset="0"/>
              </a:rPr>
              <a:t>Contact the Records team in the Office of the Registrar to request manual adjustment of the repeat process, rather than using Exceptions</a:t>
            </a:r>
          </a:p>
          <a:p>
            <a:pPr marL="285750" indent="-285750">
              <a:lnSpc>
                <a:spcPct val="125000"/>
              </a:lnSpc>
              <a:buFont typeface="Arial" panose="020B0604020202020204" pitchFamily="34" charset="0"/>
              <a:buChar char="•"/>
            </a:pPr>
            <a:endParaRPr lang="en-US" dirty="0">
              <a:latin typeface="Gotham Narrow Book" pitchFamily="2" charset="0"/>
            </a:endParaRPr>
          </a:p>
        </p:txBody>
      </p:sp>
      <p:pic>
        <p:nvPicPr>
          <p:cNvPr id="3" name="Picture 2">
            <a:extLst>
              <a:ext uri="{FF2B5EF4-FFF2-40B4-BE49-F238E27FC236}">
                <a16:creationId xmlns:a16="http://schemas.microsoft.com/office/drawing/2014/main" id="{84E1D21F-1145-F595-BD21-431554BFDF7E}"/>
              </a:ext>
            </a:extLst>
          </p:cNvPr>
          <p:cNvPicPr>
            <a:picLocks noChangeAspect="1"/>
          </p:cNvPicPr>
          <p:nvPr/>
        </p:nvPicPr>
        <p:blipFill>
          <a:blip r:embed="rId4"/>
          <a:stretch>
            <a:fillRect/>
          </a:stretch>
        </p:blipFill>
        <p:spPr>
          <a:xfrm>
            <a:off x="2093974" y="3617645"/>
            <a:ext cx="8004051" cy="1754455"/>
          </a:xfrm>
          <a:prstGeom prst="rect">
            <a:avLst/>
          </a:prstGeom>
          <a:ln>
            <a:solidFill>
              <a:srgbClr val="63666A"/>
            </a:solidFill>
          </a:ln>
        </p:spPr>
      </p:pic>
    </p:spTree>
    <p:extLst>
      <p:ext uri="{BB962C8B-B14F-4D97-AF65-F5344CB8AC3E}">
        <p14:creationId xmlns:p14="http://schemas.microsoft.com/office/powerpoint/2010/main" val="1741436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215B330-5A7D-25D2-F8F7-CAED4B1253F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50ED2E2-7FF7-4B2C-9E5E-99100AA4064B}"/>
              </a:ext>
            </a:extLst>
          </p:cNvPr>
          <p:cNvSpPr txBox="1"/>
          <p:nvPr/>
        </p:nvSpPr>
        <p:spPr>
          <a:xfrm>
            <a:off x="571500" y="538619"/>
            <a:ext cx="11040127" cy="461665"/>
          </a:xfrm>
          <a:prstGeom prst="rect">
            <a:avLst/>
          </a:prstGeom>
          <a:noFill/>
        </p:spPr>
        <p:txBody>
          <a:bodyPr wrap="square" rtlCol="0">
            <a:spAutoFit/>
          </a:bodyPr>
          <a:lstStyle/>
          <a:p>
            <a:r>
              <a:rPr lang="en-US" sz="2400" b="1" cap="all" dirty="0">
                <a:solidFill>
                  <a:srgbClr val="63666A"/>
                </a:solidFill>
                <a:latin typeface="Gotham Narrow Bold" pitchFamily="2" charset="0"/>
              </a:rPr>
              <a:t>Plus-List</a:t>
            </a:r>
          </a:p>
        </p:txBody>
      </p:sp>
      <p:sp>
        <p:nvSpPr>
          <p:cNvPr id="6" name="TextBox 5">
            <a:extLst>
              <a:ext uri="{FF2B5EF4-FFF2-40B4-BE49-F238E27FC236}">
                <a16:creationId xmlns:a16="http://schemas.microsoft.com/office/drawing/2014/main" id="{354670A0-8538-424A-6D08-40A6AD90941D}"/>
              </a:ext>
            </a:extLst>
          </p:cNvPr>
          <p:cNvSpPr txBox="1"/>
          <p:nvPr/>
        </p:nvSpPr>
        <p:spPr>
          <a:xfrm>
            <a:off x="5336088" y="1115394"/>
            <a:ext cx="6275539" cy="1903379"/>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2" charset="0"/>
              </a:rPr>
              <a:t>If a requirement is ignoring Also Allow’s and Apply Here’s, it’s probably a </a:t>
            </a:r>
            <a:r>
              <a:rPr lang="en-US" b="1" dirty="0">
                <a:latin typeface="Gotham Narrow Book" pitchFamily="2" charset="0"/>
              </a:rPr>
              <a:t>plus-list</a:t>
            </a:r>
            <a:r>
              <a:rPr lang="en-US" dirty="0">
                <a:latin typeface="Gotham Narrow Book" pitchFamily="2" charset="0"/>
              </a:rPr>
              <a:t>.</a:t>
            </a:r>
          </a:p>
          <a:p>
            <a:pPr marL="285750" indent="-285750">
              <a:lnSpc>
                <a:spcPct val="125000"/>
              </a:lnSpc>
              <a:buFont typeface="Arial" panose="020B0604020202020204" pitchFamily="34" charset="0"/>
              <a:buChar char="•"/>
            </a:pPr>
            <a:r>
              <a:rPr lang="en-US" dirty="0">
                <a:latin typeface="Gotham Narrow Book" pitchFamily="2" charset="0"/>
              </a:rPr>
              <a:t>This will display </a:t>
            </a:r>
            <a:r>
              <a:rPr lang="en-US" b="1" dirty="0">
                <a:latin typeface="Gotham Narrow Book" pitchFamily="2" charset="0"/>
              </a:rPr>
              <a:t>and </a:t>
            </a:r>
            <a:r>
              <a:rPr lang="en-US" dirty="0">
                <a:latin typeface="Gotham Narrow Book" pitchFamily="2" charset="0"/>
              </a:rPr>
              <a:t>instead of </a:t>
            </a:r>
            <a:r>
              <a:rPr lang="en-US" b="1" dirty="0">
                <a:latin typeface="Gotham Narrow Book" pitchFamily="2" charset="0"/>
              </a:rPr>
              <a:t>or</a:t>
            </a: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You </a:t>
            </a:r>
            <a:r>
              <a:rPr lang="en-US" i="1" dirty="0">
                <a:latin typeface="Gotham Narrow Book" pitchFamily="2" charset="0"/>
              </a:rPr>
              <a:t>must </a:t>
            </a:r>
            <a:r>
              <a:rPr lang="en-US" dirty="0">
                <a:latin typeface="Gotham Narrow Book" pitchFamily="2" charset="0"/>
              </a:rPr>
              <a:t>use a Substitute here</a:t>
            </a:r>
          </a:p>
          <a:p>
            <a:pPr>
              <a:lnSpc>
                <a:spcPct val="125000"/>
              </a:lnSpc>
            </a:pPr>
            <a:endParaRPr lang="en-US" dirty="0">
              <a:latin typeface="Gotham Narrow Book" pitchFamily="2" charset="0"/>
            </a:endParaRPr>
          </a:p>
        </p:txBody>
      </p:sp>
      <p:pic>
        <p:nvPicPr>
          <p:cNvPr id="13" name="Picture 12">
            <a:extLst>
              <a:ext uri="{FF2B5EF4-FFF2-40B4-BE49-F238E27FC236}">
                <a16:creationId xmlns:a16="http://schemas.microsoft.com/office/drawing/2014/main" id="{E9D17E31-78E2-03B5-A71A-DD31AF192719}"/>
              </a:ext>
            </a:extLst>
          </p:cNvPr>
          <p:cNvPicPr>
            <a:picLocks noChangeAspect="1"/>
          </p:cNvPicPr>
          <p:nvPr/>
        </p:nvPicPr>
        <p:blipFill>
          <a:blip r:embed="rId4"/>
          <a:stretch>
            <a:fillRect/>
          </a:stretch>
        </p:blipFill>
        <p:spPr>
          <a:xfrm>
            <a:off x="831459" y="1308955"/>
            <a:ext cx="4354317" cy="620341"/>
          </a:xfrm>
          <a:prstGeom prst="rect">
            <a:avLst/>
          </a:prstGeom>
          <a:ln>
            <a:solidFill>
              <a:srgbClr val="63666A"/>
            </a:solidFill>
          </a:ln>
        </p:spPr>
      </p:pic>
      <p:pic>
        <p:nvPicPr>
          <p:cNvPr id="17" name="Picture 16">
            <a:extLst>
              <a:ext uri="{FF2B5EF4-FFF2-40B4-BE49-F238E27FC236}">
                <a16:creationId xmlns:a16="http://schemas.microsoft.com/office/drawing/2014/main" id="{81FF9351-25E9-7CA5-7678-61616634630A}"/>
              </a:ext>
            </a:extLst>
          </p:cNvPr>
          <p:cNvPicPr>
            <a:picLocks noChangeAspect="1"/>
          </p:cNvPicPr>
          <p:nvPr/>
        </p:nvPicPr>
        <p:blipFill>
          <a:blip r:embed="rId5"/>
          <a:stretch>
            <a:fillRect/>
          </a:stretch>
        </p:blipFill>
        <p:spPr>
          <a:xfrm>
            <a:off x="831458" y="2237968"/>
            <a:ext cx="4354318" cy="1279816"/>
          </a:xfrm>
          <a:prstGeom prst="rect">
            <a:avLst/>
          </a:prstGeom>
          <a:ln>
            <a:solidFill>
              <a:srgbClr val="63666A"/>
            </a:solidFill>
          </a:ln>
        </p:spPr>
      </p:pic>
    </p:spTree>
    <p:extLst>
      <p:ext uri="{BB962C8B-B14F-4D97-AF65-F5344CB8AC3E}">
        <p14:creationId xmlns:p14="http://schemas.microsoft.com/office/powerpoint/2010/main" val="4157243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86D2EB7-498E-0FAA-3270-33E7B0D045BC}"/>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69A0F652-EB9E-0259-33F7-A9AF3B03EE26}"/>
              </a:ext>
            </a:extLst>
          </p:cNvPr>
          <p:cNvSpPr txBox="1"/>
          <p:nvPr/>
        </p:nvSpPr>
        <p:spPr>
          <a:xfrm>
            <a:off x="584026" y="538619"/>
            <a:ext cx="11040127" cy="830997"/>
          </a:xfrm>
          <a:prstGeom prst="rect">
            <a:avLst/>
          </a:prstGeom>
          <a:noFill/>
        </p:spPr>
        <p:txBody>
          <a:bodyPr wrap="square" rtlCol="0">
            <a:spAutoFit/>
          </a:bodyPr>
          <a:lstStyle/>
          <a:p>
            <a:r>
              <a:rPr lang="en-US" sz="4800" cap="all" dirty="0">
                <a:solidFill>
                  <a:srgbClr val="FB6400"/>
                </a:solidFill>
                <a:latin typeface="FjallaOne" panose="02000506040000020004" pitchFamily="2" charset="77"/>
              </a:rPr>
              <a:t>What are exceptions?</a:t>
            </a:r>
          </a:p>
        </p:txBody>
      </p:sp>
      <p:sp>
        <p:nvSpPr>
          <p:cNvPr id="12" name="TextBox 11">
            <a:extLst>
              <a:ext uri="{FF2B5EF4-FFF2-40B4-BE49-F238E27FC236}">
                <a16:creationId xmlns:a16="http://schemas.microsoft.com/office/drawing/2014/main" id="{6CA0F87D-5215-26A7-1273-98DB5D95265D}"/>
              </a:ext>
            </a:extLst>
          </p:cNvPr>
          <p:cNvSpPr txBox="1"/>
          <p:nvPr/>
        </p:nvSpPr>
        <p:spPr>
          <a:xfrm>
            <a:off x="876822" y="1856519"/>
            <a:ext cx="10734804" cy="3515581"/>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2" charset="0"/>
              </a:rPr>
              <a:t>In Degree Works, an audit is a digital representation of a published degree plan from the university’s catalog. </a:t>
            </a:r>
          </a:p>
          <a:p>
            <a:pPr marL="285750" indent="-285750">
              <a:lnSpc>
                <a:spcPct val="125000"/>
              </a:lnSpc>
              <a:buFont typeface="Arial" panose="020B0604020202020204" pitchFamily="34" charset="0"/>
              <a:buChar char="•"/>
            </a:pPr>
            <a:r>
              <a:rPr lang="en-US" dirty="0">
                <a:latin typeface="Gotham Narrow Book" pitchFamily="2" charset="0"/>
              </a:rPr>
              <a:t>Any change to the requirements displayed by an audit is a change to the published requirements themselves.</a:t>
            </a:r>
          </a:p>
          <a:p>
            <a:pPr marL="285750" indent="-285750">
              <a:lnSpc>
                <a:spcPct val="125000"/>
              </a:lnSpc>
              <a:buFont typeface="Arial" panose="020B0604020202020204" pitchFamily="34" charset="0"/>
              <a:buChar char="•"/>
            </a:pPr>
            <a:r>
              <a:rPr lang="en-US" b="1" dirty="0">
                <a:latin typeface="Gotham Narrow Book" pitchFamily="2" charset="0"/>
              </a:rPr>
              <a:t>Exceptions</a:t>
            </a:r>
            <a:r>
              <a:rPr lang="en-US" dirty="0">
                <a:latin typeface="Gotham Narrow Book" pitchFamily="2" charset="0"/>
              </a:rPr>
              <a:t> are the tools used by Degree Works users to change scribed requirements in an audit (and represent exceptions made to the published degree plans).</a:t>
            </a:r>
            <a:endParaRPr lang="en-US" b="1" dirty="0">
              <a:latin typeface="Gotham Narrow Book" pitchFamily="2" charset="0"/>
            </a:endParaRPr>
          </a:p>
          <a:p>
            <a:pPr>
              <a:lnSpc>
                <a:spcPct val="125000"/>
              </a:lnSpc>
            </a:pPr>
            <a:endParaRPr lang="en-US" dirty="0">
              <a:latin typeface="Gotham Narrow Book" pitchFamily="2" charset="0"/>
            </a:endParaRPr>
          </a:p>
          <a:p>
            <a:pPr>
              <a:lnSpc>
                <a:spcPct val="125000"/>
              </a:lnSpc>
            </a:pPr>
            <a:endParaRPr lang="en-US" dirty="0">
              <a:latin typeface="Gotham Narrow Book" pitchFamily="2" charset="0"/>
            </a:endParaRPr>
          </a:p>
        </p:txBody>
      </p:sp>
    </p:spTree>
    <p:extLst>
      <p:ext uri="{BB962C8B-B14F-4D97-AF65-F5344CB8AC3E}">
        <p14:creationId xmlns:p14="http://schemas.microsoft.com/office/powerpoint/2010/main" val="526048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ADD479C-51A1-64BC-7603-0C45282D2C3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F834BE6-FABF-E1F7-006A-D53416E4E955}"/>
              </a:ext>
            </a:extLst>
          </p:cNvPr>
          <p:cNvSpPr txBox="1"/>
          <p:nvPr/>
        </p:nvSpPr>
        <p:spPr>
          <a:xfrm>
            <a:off x="571500" y="538619"/>
            <a:ext cx="11040127" cy="461665"/>
          </a:xfrm>
          <a:prstGeom prst="rect">
            <a:avLst/>
          </a:prstGeom>
          <a:noFill/>
        </p:spPr>
        <p:txBody>
          <a:bodyPr wrap="square" rtlCol="0">
            <a:spAutoFit/>
          </a:bodyPr>
          <a:lstStyle/>
          <a:p>
            <a:r>
              <a:rPr lang="en-US" sz="2400" b="1" cap="all" dirty="0">
                <a:solidFill>
                  <a:srgbClr val="63666A"/>
                </a:solidFill>
                <a:latin typeface="Gotham Narrow Bold" pitchFamily="2" charset="0"/>
              </a:rPr>
              <a:t>Force Complete Range Requirement</a:t>
            </a:r>
          </a:p>
        </p:txBody>
      </p:sp>
      <p:sp>
        <p:nvSpPr>
          <p:cNvPr id="6" name="TextBox 5">
            <a:extLst>
              <a:ext uri="{FF2B5EF4-FFF2-40B4-BE49-F238E27FC236}">
                <a16:creationId xmlns:a16="http://schemas.microsoft.com/office/drawing/2014/main" id="{00CF3887-E0E4-E0FD-F1E9-E31B59718FE5}"/>
              </a:ext>
            </a:extLst>
          </p:cNvPr>
          <p:cNvSpPr txBox="1"/>
          <p:nvPr/>
        </p:nvSpPr>
        <p:spPr>
          <a:xfrm>
            <a:off x="5336088" y="1115395"/>
            <a:ext cx="6275537"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2" charset="0"/>
              </a:rPr>
              <a:t>When a requirement is Scribed as a range (e.g. 0:3 credits), Force Complete will not prevent coursework from applying to the rule.</a:t>
            </a:r>
          </a:p>
          <a:p>
            <a:pPr marL="285750" indent="-285750">
              <a:lnSpc>
                <a:spcPct val="125000"/>
              </a:lnSpc>
              <a:buFont typeface="Arial" panose="020B0604020202020204" pitchFamily="34" charset="0"/>
              <a:buChar char="•"/>
            </a:pPr>
            <a:r>
              <a:rPr lang="en-US" dirty="0">
                <a:latin typeface="Gotham Narrow Book" pitchFamily="2" charset="0"/>
              </a:rPr>
              <a:t>Instead, do a Remove Course exception and put wildcards in both of the fields</a:t>
            </a:r>
          </a:p>
        </p:txBody>
      </p:sp>
      <p:pic>
        <p:nvPicPr>
          <p:cNvPr id="4" name="Picture 3">
            <a:extLst>
              <a:ext uri="{FF2B5EF4-FFF2-40B4-BE49-F238E27FC236}">
                <a16:creationId xmlns:a16="http://schemas.microsoft.com/office/drawing/2014/main" id="{6EBEC2C2-F0A8-6EBD-7B50-8A3B4CE17DC8}"/>
              </a:ext>
            </a:extLst>
          </p:cNvPr>
          <p:cNvPicPr>
            <a:picLocks noChangeAspect="1"/>
          </p:cNvPicPr>
          <p:nvPr/>
        </p:nvPicPr>
        <p:blipFill>
          <a:blip r:embed="rId4"/>
          <a:stretch>
            <a:fillRect/>
          </a:stretch>
        </p:blipFill>
        <p:spPr>
          <a:xfrm>
            <a:off x="1172279" y="1317283"/>
            <a:ext cx="4010585" cy="2800741"/>
          </a:xfrm>
          <a:prstGeom prst="rect">
            <a:avLst/>
          </a:prstGeom>
          <a:ln>
            <a:solidFill>
              <a:srgbClr val="63666A"/>
            </a:solidFill>
          </a:ln>
        </p:spPr>
      </p:pic>
    </p:spTree>
    <p:extLst>
      <p:ext uri="{BB962C8B-B14F-4D97-AF65-F5344CB8AC3E}">
        <p14:creationId xmlns:p14="http://schemas.microsoft.com/office/powerpoint/2010/main" val="3071756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C896994-CC81-1A70-3A7F-73E53C9C095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057086D-0199-CAFA-CAC4-DEF8D8E60370}"/>
              </a:ext>
            </a:extLst>
          </p:cNvPr>
          <p:cNvSpPr txBox="1"/>
          <p:nvPr/>
        </p:nvSpPr>
        <p:spPr>
          <a:xfrm>
            <a:off x="571500" y="538619"/>
            <a:ext cx="11040127" cy="461665"/>
          </a:xfrm>
          <a:prstGeom prst="rect">
            <a:avLst/>
          </a:prstGeom>
          <a:noFill/>
        </p:spPr>
        <p:txBody>
          <a:bodyPr wrap="square" rtlCol="0">
            <a:spAutoFit/>
          </a:bodyPr>
          <a:lstStyle/>
          <a:p>
            <a:r>
              <a:rPr lang="en-US" sz="2400" b="1" cap="all" dirty="0">
                <a:solidFill>
                  <a:srgbClr val="63666A"/>
                </a:solidFill>
                <a:latin typeface="Gotham Narrow Bold" pitchFamily="2" charset="0"/>
              </a:rPr>
              <a:t>Long Title</a:t>
            </a:r>
          </a:p>
        </p:txBody>
      </p:sp>
      <p:sp>
        <p:nvSpPr>
          <p:cNvPr id="6" name="TextBox 5">
            <a:extLst>
              <a:ext uri="{FF2B5EF4-FFF2-40B4-BE49-F238E27FC236}">
                <a16:creationId xmlns:a16="http://schemas.microsoft.com/office/drawing/2014/main" id="{7B47F0C0-85DF-C4B4-B8FD-3C9A275370E5}"/>
              </a:ext>
            </a:extLst>
          </p:cNvPr>
          <p:cNvSpPr txBox="1"/>
          <p:nvPr/>
        </p:nvSpPr>
        <p:spPr>
          <a:xfrm>
            <a:off x="571498" y="1115395"/>
            <a:ext cx="11040127" cy="425670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2" charset="0"/>
              </a:rPr>
              <a:t>When identifying a course using the “With” function, the text box only has room for 30 characters</a:t>
            </a:r>
          </a:p>
          <a:p>
            <a:pPr marL="285750" indent="-285750">
              <a:lnSpc>
                <a:spcPct val="125000"/>
              </a:lnSpc>
              <a:buFont typeface="Arial" panose="020B0604020202020204" pitchFamily="34" charset="0"/>
              <a:buChar char="•"/>
            </a:pPr>
            <a:r>
              <a:rPr lang="en-US" dirty="0">
                <a:latin typeface="Gotham Narrow Book" pitchFamily="2" charset="0"/>
              </a:rPr>
              <a:t>This isn’t a problem when using DW Term or DW Credits, but DW Title can be longer than 30 characters</a:t>
            </a:r>
          </a:p>
          <a:p>
            <a:pPr marL="285750" indent="-285750">
              <a:lnSpc>
                <a:spcPct val="125000"/>
              </a:lnSpc>
              <a:buFont typeface="Arial" panose="020B0604020202020204" pitchFamily="34" charset="0"/>
              <a:buChar char="•"/>
            </a:pPr>
            <a:r>
              <a:rPr lang="en-US" dirty="0">
                <a:latin typeface="Gotham Narrow Book" pitchFamily="2" charset="0"/>
              </a:rPr>
              <a:t>Paste as much of the title that will fit, and then replace the 30th character with an “@”</a:t>
            </a:r>
          </a:p>
        </p:txBody>
      </p:sp>
      <p:pic>
        <p:nvPicPr>
          <p:cNvPr id="4" name="Picture 3">
            <a:extLst>
              <a:ext uri="{FF2B5EF4-FFF2-40B4-BE49-F238E27FC236}">
                <a16:creationId xmlns:a16="http://schemas.microsoft.com/office/drawing/2014/main" id="{E19EE729-DB3C-8108-73F6-133A09F0EB97}"/>
              </a:ext>
            </a:extLst>
          </p:cNvPr>
          <p:cNvPicPr>
            <a:picLocks noChangeAspect="1"/>
          </p:cNvPicPr>
          <p:nvPr/>
        </p:nvPicPr>
        <p:blipFill>
          <a:blip r:embed="rId4"/>
          <a:stretch>
            <a:fillRect/>
          </a:stretch>
        </p:blipFill>
        <p:spPr>
          <a:xfrm>
            <a:off x="3200320" y="3243747"/>
            <a:ext cx="5782482" cy="752580"/>
          </a:xfrm>
          <a:prstGeom prst="rect">
            <a:avLst/>
          </a:prstGeom>
          <a:ln>
            <a:solidFill>
              <a:srgbClr val="63666A"/>
            </a:solidFill>
          </a:ln>
        </p:spPr>
      </p:pic>
    </p:spTree>
    <p:extLst>
      <p:ext uri="{BB962C8B-B14F-4D97-AF65-F5344CB8AC3E}">
        <p14:creationId xmlns:p14="http://schemas.microsoft.com/office/powerpoint/2010/main" val="4275146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EE4DA18-37A0-3344-B583-9790FEFF58AA}"/>
              </a:ext>
            </a:extLst>
          </p:cNvPr>
          <p:cNvSpPr txBox="1"/>
          <p:nvPr/>
        </p:nvSpPr>
        <p:spPr>
          <a:xfrm>
            <a:off x="571500" y="2294175"/>
            <a:ext cx="11040127" cy="3077925"/>
          </a:xfrm>
          <a:prstGeom prst="rect">
            <a:avLst/>
          </a:prstGeom>
          <a:noFill/>
        </p:spPr>
        <p:txBody>
          <a:bodyPr wrap="square" rtlCol="0">
            <a:noAutofit/>
          </a:bodyPr>
          <a:lstStyle/>
          <a:p>
            <a:r>
              <a:rPr lang="en-US" sz="2400" b="1" dirty="0">
                <a:solidFill>
                  <a:schemeClr val="bg1"/>
                </a:solidFill>
                <a:latin typeface="Gotham Narrow Bold" pitchFamily="2" charset="0"/>
              </a:rPr>
              <a:t>O | </a:t>
            </a:r>
            <a:r>
              <a:rPr lang="en-US" sz="2400" dirty="0">
                <a:solidFill>
                  <a:schemeClr val="bg1"/>
                </a:solidFill>
                <a:latin typeface="Gotham Narrow Book" pitchFamily="2" charset="0"/>
              </a:rPr>
              <a:t>405.744.8152</a:t>
            </a:r>
          </a:p>
          <a:p>
            <a:r>
              <a:rPr lang="en-US" sz="2400" b="1" dirty="0">
                <a:solidFill>
                  <a:schemeClr val="bg1"/>
                </a:solidFill>
                <a:latin typeface="Gotham Narrow Bold" pitchFamily="2" charset="0"/>
              </a:rPr>
              <a:t>E | </a:t>
            </a:r>
            <a:r>
              <a:rPr lang="en-US" sz="2400" dirty="0">
                <a:solidFill>
                  <a:schemeClr val="bg1"/>
                </a:solidFill>
                <a:latin typeface="Gotham Narrow Book" pitchFamily="2" charset="0"/>
              </a:rPr>
              <a:t>tiegan@okstate.edu</a:t>
            </a:r>
          </a:p>
          <a:p>
            <a:endParaRPr lang="en-US" sz="2400" dirty="0">
              <a:solidFill>
                <a:schemeClr val="bg1"/>
              </a:solidFill>
              <a:latin typeface="Gotham Narrow Book" pitchFamily="2" charset="0"/>
            </a:endParaRPr>
          </a:p>
          <a:p>
            <a:r>
              <a:rPr lang="en-US" sz="2400" dirty="0">
                <a:solidFill>
                  <a:schemeClr val="bg1"/>
                </a:solidFill>
                <a:latin typeface="Gotham Narrow Book" pitchFamily="2" charset="0"/>
              </a:rPr>
              <a:t>322 Student Union</a:t>
            </a:r>
          </a:p>
          <a:p>
            <a:r>
              <a:rPr lang="en-US" sz="2400" dirty="0">
                <a:solidFill>
                  <a:schemeClr val="bg1"/>
                </a:solidFill>
                <a:latin typeface="Gotham Narrow Book" pitchFamily="2" charset="0"/>
              </a:rPr>
              <a:t>Oklahoma State University</a:t>
            </a:r>
          </a:p>
          <a:p>
            <a:r>
              <a:rPr lang="en-US" sz="2400" dirty="0">
                <a:solidFill>
                  <a:schemeClr val="bg1"/>
                </a:solidFill>
                <a:latin typeface="Gotham Narrow Book" pitchFamily="2" charset="0"/>
              </a:rPr>
              <a:t>Stillwater, OK 74078</a:t>
            </a:r>
          </a:p>
          <a:p>
            <a:endParaRPr lang="en-US" sz="2400" dirty="0">
              <a:solidFill>
                <a:schemeClr val="accent6"/>
              </a:solidFill>
              <a:latin typeface="Gotham Narrow Book" pitchFamily="2" charset="0"/>
            </a:endParaRPr>
          </a:p>
          <a:p>
            <a:r>
              <a:rPr lang="en-US" sz="2400" b="1" dirty="0">
                <a:solidFill>
                  <a:srgbClr val="FB6400"/>
                </a:solidFill>
                <a:latin typeface="Gotham Narrow Bold" pitchFamily="2" charset="0"/>
              </a:rPr>
              <a:t>registrar.okstate.edu</a:t>
            </a:r>
          </a:p>
        </p:txBody>
      </p:sp>
      <p:sp>
        <p:nvSpPr>
          <p:cNvPr id="7" name="TextBox 6">
            <a:extLst>
              <a:ext uri="{FF2B5EF4-FFF2-40B4-BE49-F238E27FC236}">
                <a16:creationId xmlns:a16="http://schemas.microsoft.com/office/drawing/2014/main" id="{4DE87CE4-7B09-1C4B-A222-C9D7591ECB9C}"/>
              </a:ext>
            </a:extLst>
          </p:cNvPr>
          <p:cNvSpPr txBox="1"/>
          <p:nvPr/>
        </p:nvSpPr>
        <p:spPr>
          <a:xfrm>
            <a:off x="584026" y="538619"/>
            <a:ext cx="11040127" cy="1061829"/>
          </a:xfrm>
          <a:prstGeom prst="rect">
            <a:avLst/>
          </a:prstGeom>
          <a:noFill/>
        </p:spPr>
        <p:txBody>
          <a:bodyPr wrap="square" rtlCol="0">
            <a:spAutoFit/>
          </a:bodyPr>
          <a:lstStyle/>
          <a:p>
            <a:r>
              <a:rPr lang="en-US" sz="6300" dirty="0">
                <a:solidFill>
                  <a:schemeClr val="bg1"/>
                </a:solidFill>
                <a:latin typeface="FjallaOne" panose="02000506040000020004" pitchFamily="2" charset="77"/>
              </a:rPr>
              <a:t>Tiegan Willoughby</a:t>
            </a:r>
          </a:p>
        </p:txBody>
      </p:sp>
      <p:sp>
        <p:nvSpPr>
          <p:cNvPr id="8" name="TextBox 7">
            <a:extLst>
              <a:ext uri="{FF2B5EF4-FFF2-40B4-BE49-F238E27FC236}">
                <a16:creationId xmlns:a16="http://schemas.microsoft.com/office/drawing/2014/main" id="{20E472A1-9D64-6A42-AD56-94BD6B8EEEA3}"/>
              </a:ext>
            </a:extLst>
          </p:cNvPr>
          <p:cNvSpPr txBox="1"/>
          <p:nvPr/>
        </p:nvSpPr>
        <p:spPr>
          <a:xfrm>
            <a:off x="584026" y="1463179"/>
            <a:ext cx="11040127" cy="553998"/>
          </a:xfrm>
          <a:prstGeom prst="rect">
            <a:avLst/>
          </a:prstGeom>
          <a:noFill/>
        </p:spPr>
        <p:txBody>
          <a:bodyPr wrap="square" rtlCol="0">
            <a:spAutoFit/>
          </a:bodyPr>
          <a:lstStyle/>
          <a:p>
            <a:r>
              <a:rPr lang="en-US" sz="3000" b="1" dirty="0">
                <a:solidFill>
                  <a:srgbClr val="FB6400"/>
                </a:solidFill>
                <a:latin typeface="Rubik" panose="02000604000000020004" pitchFamily="2" charset="-79"/>
                <a:cs typeface="Rubik" panose="02000604000000020004" pitchFamily="2" charset="-79"/>
              </a:rPr>
              <a:t>Office of the Registrar</a:t>
            </a:r>
          </a:p>
        </p:txBody>
      </p:sp>
    </p:spTree>
    <p:extLst>
      <p:ext uri="{BB962C8B-B14F-4D97-AF65-F5344CB8AC3E}">
        <p14:creationId xmlns:p14="http://schemas.microsoft.com/office/powerpoint/2010/main" val="3546150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BE723-BEF8-7A1B-7064-01535D2F012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3FE98C9-236E-3759-E52A-907EEDBBCBB7}"/>
              </a:ext>
            </a:extLst>
          </p:cNvPr>
          <p:cNvSpPr txBox="1"/>
          <p:nvPr/>
        </p:nvSpPr>
        <p:spPr>
          <a:xfrm>
            <a:off x="571500" y="538619"/>
            <a:ext cx="11040127" cy="461665"/>
          </a:xfrm>
          <a:prstGeom prst="rect">
            <a:avLst/>
          </a:prstGeom>
          <a:noFill/>
        </p:spPr>
        <p:txBody>
          <a:bodyPr wrap="square" rtlCol="0">
            <a:spAutoFit/>
          </a:bodyPr>
          <a:lstStyle/>
          <a:p>
            <a:r>
              <a:rPr lang="en-US" sz="2400" b="1" cap="all" dirty="0">
                <a:solidFill>
                  <a:srgbClr val="63666A"/>
                </a:solidFill>
                <a:latin typeface="Gotham Narrow Bold" pitchFamily="2" charset="0"/>
              </a:rPr>
              <a:t>Making Exceptions</a:t>
            </a:r>
          </a:p>
        </p:txBody>
      </p:sp>
      <p:sp>
        <p:nvSpPr>
          <p:cNvPr id="6" name="TextBox 5">
            <a:extLst>
              <a:ext uri="{FF2B5EF4-FFF2-40B4-BE49-F238E27FC236}">
                <a16:creationId xmlns:a16="http://schemas.microsoft.com/office/drawing/2014/main" id="{751A55A8-EAE0-257B-D67F-5353D140BC0B}"/>
              </a:ext>
            </a:extLst>
          </p:cNvPr>
          <p:cNvSpPr txBox="1"/>
          <p:nvPr/>
        </p:nvSpPr>
        <p:spPr>
          <a:xfrm>
            <a:off x="571500" y="1548514"/>
            <a:ext cx="4363755" cy="3775048"/>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2" charset="0"/>
              </a:rPr>
              <a:t>Exception-making users have an </a:t>
            </a:r>
            <a:r>
              <a:rPr lang="en-US" cap="small" dirty="0">
                <a:latin typeface="Gotham Narrow Book" pitchFamily="2" charset="0"/>
              </a:rPr>
              <a:t>Exceptions</a:t>
            </a:r>
            <a:r>
              <a:rPr lang="en-US" dirty="0">
                <a:latin typeface="Gotham Narrow Book" pitchFamily="2" charset="0"/>
              </a:rPr>
              <a:t> tab at the top of the page</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Scroll down to the target requirement and click the + icon on its left</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Make the exception, clicking </a:t>
            </a:r>
            <a:r>
              <a:rPr lang="en-US" cap="small" dirty="0">
                <a:latin typeface="Gotham Narrow Book" pitchFamily="2" charset="0"/>
              </a:rPr>
              <a:t>add exception</a:t>
            </a:r>
            <a:r>
              <a:rPr lang="en-US" dirty="0">
                <a:latin typeface="Gotham Narrow Book" pitchFamily="2" charset="0"/>
              </a:rPr>
              <a:t> to save the exception.</a:t>
            </a:r>
          </a:p>
          <a:p>
            <a:pPr marL="285750" indent="-285750">
              <a:lnSpc>
                <a:spcPct val="125000"/>
              </a:lnSpc>
              <a:buFont typeface="Arial" panose="020B0604020202020204" pitchFamily="34" charset="0"/>
              <a:buChar char="•"/>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Go to the </a:t>
            </a:r>
            <a:r>
              <a:rPr lang="en-US" cap="small" dirty="0">
                <a:latin typeface="Gotham Narrow Book" pitchFamily="2" charset="0"/>
              </a:rPr>
              <a:t>Worksheets</a:t>
            </a:r>
            <a:r>
              <a:rPr lang="en-US" dirty="0">
                <a:latin typeface="Gotham Narrow Book" pitchFamily="2" charset="0"/>
              </a:rPr>
              <a:t> tab to confirm the exception is behaving as intended</a:t>
            </a:r>
          </a:p>
        </p:txBody>
      </p:sp>
      <p:pic>
        <p:nvPicPr>
          <p:cNvPr id="4" name="Picture 3">
            <a:extLst>
              <a:ext uri="{FF2B5EF4-FFF2-40B4-BE49-F238E27FC236}">
                <a16:creationId xmlns:a16="http://schemas.microsoft.com/office/drawing/2014/main" id="{F2D041FA-046D-44EF-82F4-EDF03B171BAE}"/>
              </a:ext>
            </a:extLst>
          </p:cNvPr>
          <p:cNvPicPr>
            <a:picLocks noChangeAspect="1"/>
          </p:cNvPicPr>
          <p:nvPr/>
        </p:nvPicPr>
        <p:blipFill>
          <a:blip r:embed="rId3"/>
          <a:srcRect/>
          <a:stretch/>
        </p:blipFill>
        <p:spPr>
          <a:xfrm>
            <a:off x="5112968" y="538619"/>
            <a:ext cx="4082757" cy="706834"/>
          </a:xfrm>
          <a:prstGeom prst="rect">
            <a:avLst/>
          </a:prstGeom>
          <a:ln>
            <a:solidFill>
              <a:srgbClr val="63666A"/>
            </a:solidFill>
          </a:ln>
        </p:spPr>
      </p:pic>
      <p:pic>
        <p:nvPicPr>
          <p:cNvPr id="9" name="Picture 8">
            <a:extLst>
              <a:ext uri="{FF2B5EF4-FFF2-40B4-BE49-F238E27FC236}">
                <a16:creationId xmlns:a16="http://schemas.microsoft.com/office/drawing/2014/main" id="{F5A9AD8F-91B9-73A8-2F63-051F8D1D2994}"/>
              </a:ext>
            </a:extLst>
          </p:cNvPr>
          <p:cNvPicPr>
            <a:picLocks noChangeAspect="1"/>
          </p:cNvPicPr>
          <p:nvPr/>
        </p:nvPicPr>
        <p:blipFill>
          <a:blip r:embed="rId4"/>
          <a:srcRect/>
          <a:stretch/>
        </p:blipFill>
        <p:spPr>
          <a:xfrm>
            <a:off x="5112968" y="1562959"/>
            <a:ext cx="4944165" cy="492592"/>
          </a:xfrm>
          <a:prstGeom prst="rect">
            <a:avLst/>
          </a:prstGeom>
          <a:ln>
            <a:solidFill>
              <a:srgbClr val="63666A"/>
            </a:solidFill>
          </a:ln>
        </p:spPr>
      </p:pic>
      <p:pic>
        <p:nvPicPr>
          <p:cNvPr id="11" name="Picture 10">
            <a:extLst>
              <a:ext uri="{FF2B5EF4-FFF2-40B4-BE49-F238E27FC236}">
                <a16:creationId xmlns:a16="http://schemas.microsoft.com/office/drawing/2014/main" id="{5A20A18B-B0AE-E8A4-BD60-96F9BC952D2D}"/>
              </a:ext>
            </a:extLst>
          </p:cNvPr>
          <p:cNvPicPr>
            <a:picLocks noChangeAspect="1"/>
          </p:cNvPicPr>
          <p:nvPr/>
        </p:nvPicPr>
        <p:blipFill>
          <a:blip r:embed="rId5"/>
          <a:srcRect/>
          <a:stretch/>
        </p:blipFill>
        <p:spPr>
          <a:xfrm>
            <a:off x="5119364" y="2385165"/>
            <a:ext cx="3291730" cy="2643618"/>
          </a:xfrm>
          <a:prstGeom prst="rect">
            <a:avLst/>
          </a:prstGeom>
          <a:ln>
            <a:solidFill>
              <a:srgbClr val="63666A"/>
            </a:solidFill>
          </a:ln>
        </p:spPr>
      </p:pic>
      <p:pic>
        <p:nvPicPr>
          <p:cNvPr id="13" name="Picture 12">
            <a:extLst>
              <a:ext uri="{FF2B5EF4-FFF2-40B4-BE49-F238E27FC236}">
                <a16:creationId xmlns:a16="http://schemas.microsoft.com/office/drawing/2014/main" id="{2A8E0819-353E-5969-4117-5AA2D9CE0BA1}"/>
              </a:ext>
            </a:extLst>
          </p:cNvPr>
          <p:cNvPicPr>
            <a:picLocks noChangeAspect="1"/>
          </p:cNvPicPr>
          <p:nvPr/>
        </p:nvPicPr>
        <p:blipFill>
          <a:blip r:embed="rId6"/>
          <a:srcRect/>
          <a:stretch/>
        </p:blipFill>
        <p:spPr>
          <a:xfrm>
            <a:off x="5112968" y="5271271"/>
            <a:ext cx="5535841" cy="954886"/>
          </a:xfrm>
          <a:prstGeom prst="rect">
            <a:avLst/>
          </a:prstGeom>
          <a:ln>
            <a:solidFill>
              <a:srgbClr val="63666A"/>
            </a:solidFill>
          </a:ln>
        </p:spPr>
      </p:pic>
    </p:spTree>
    <p:extLst>
      <p:ext uri="{BB962C8B-B14F-4D97-AF65-F5344CB8AC3E}">
        <p14:creationId xmlns:p14="http://schemas.microsoft.com/office/powerpoint/2010/main" val="3351556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543BA-DAC0-333B-C6F2-3B1428FFF29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FE0D913-DFF9-F67D-1C8E-0DCB97481DFB}"/>
              </a:ext>
            </a:extLst>
          </p:cNvPr>
          <p:cNvSpPr txBox="1"/>
          <p:nvPr/>
        </p:nvSpPr>
        <p:spPr>
          <a:xfrm>
            <a:off x="571500" y="538619"/>
            <a:ext cx="11040127" cy="461665"/>
          </a:xfrm>
          <a:prstGeom prst="rect">
            <a:avLst/>
          </a:prstGeom>
          <a:noFill/>
        </p:spPr>
        <p:txBody>
          <a:bodyPr wrap="square" rtlCol="0">
            <a:spAutoFit/>
          </a:bodyPr>
          <a:lstStyle/>
          <a:p>
            <a:r>
              <a:rPr lang="en-US" sz="2400" b="1" cap="all" dirty="0">
                <a:solidFill>
                  <a:srgbClr val="63666A"/>
                </a:solidFill>
                <a:latin typeface="Gotham Narrow Bold" pitchFamily="2" charset="0"/>
              </a:rPr>
              <a:t>Deleting Exceptions</a:t>
            </a:r>
          </a:p>
        </p:txBody>
      </p:sp>
      <p:sp>
        <p:nvSpPr>
          <p:cNvPr id="6" name="TextBox 5">
            <a:extLst>
              <a:ext uri="{FF2B5EF4-FFF2-40B4-BE49-F238E27FC236}">
                <a16:creationId xmlns:a16="http://schemas.microsoft.com/office/drawing/2014/main" id="{F8EC11F6-DC77-7475-905D-50D91CE56304}"/>
              </a:ext>
            </a:extLst>
          </p:cNvPr>
          <p:cNvSpPr txBox="1"/>
          <p:nvPr/>
        </p:nvSpPr>
        <p:spPr>
          <a:xfrm>
            <a:off x="571500" y="1548514"/>
            <a:ext cx="4363755" cy="46166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2" charset="0"/>
              </a:rPr>
              <a:t>In the </a:t>
            </a:r>
            <a:r>
              <a:rPr lang="en-US" cap="small" dirty="0">
                <a:latin typeface="Gotham Narrow Book" pitchFamily="2" charset="0"/>
              </a:rPr>
              <a:t>Exceptions</a:t>
            </a:r>
            <a:r>
              <a:rPr lang="en-US" dirty="0">
                <a:latin typeface="Gotham Narrow Book" pitchFamily="2" charset="0"/>
              </a:rPr>
              <a:t> tab, you can delete an exception from the requirement itself: </a:t>
            </a:r>
          </a:p>
        </p:txBody>
      </p:sp>
      <p:pic>
        <p:nvPicPr>
          <p:cNvPr id="4" name="Picture 3">
            <a:extLst>
              <a:ext uri="{FF2B5EF4-FFF2-40B4-BE49-F238E27FC236}">
                <a16:creationId xmlns:a16="http://schemas.microsoft.com/office/drawing/2014/main" id="{0BAAA0E5-C8AC-0288-A6BD-81E1A47A937D}"/>
              </a:ext>
            </a:extLst>
          </p:cNvPr>
          <p:cNvPicPr>
            <a:picLocks noChangeAspect="1"/>
          </p:cNvPicPr>
          <p:nvPr/>
        </p:nvPicPr>
        <p:blipFill>
          <a:blip r:embed="rId3"/>
          <a:srcRect/>
          <a:stretch/>
        </p:blipFill>
        <p:spPr>
          <a:xfrm>
            <a:off x="5069922" y="1573488"/>
            <a:ext cx="6493166" cy="1436412"/>
          </a:xfrm>
          <a:prstGeom prst="rect">
            <a:avLst/>
          </a:prstGeom>
          <a:ln>
            <a:solidFill>
              <a:srgbClr val="63666A"/>
            </a:solidFill>
          </a:ln>
        </p:spPr>
      </p:pic>
      <p:sp>
        <p:nvSpPr>
          <p:cNvPr id="7" name="TextBox 6">
            <a:extLst>
              <a:ext uri="{FF2B5EF4-FFF2-40B4-BE49-F238E27FC236}">
                <a16:creationId xmlns:a16="http://schemas.microsoft.com/office/drawing/2014/main" id="{7B5FF419-2934-0EC4-8FCD-D7754B93F771}"/>
              </a:ext>
            </a:extLst>
          </p:cNvPr>
          <p:cNvSpPr txBox="1"/>
          <p:nvPr/>
        </p:nvSpPr>
        <p:spPr>
          <a:xfrm>
            <a:off x="628912" y="3198167"/>
            <a:ext cx="4363755" cy="461665"/>
          </a:xfrm>
          <a:prstGeom prst="rect">
            <a:avLst/>
          </a:prstGeom>
          <a:noFill/>
        </p:spPr>
        <p:txBody>
          <a:bodyPr wrap="square" rtlCol="0">
            <a:noAutofit/>
          </a:bodyPr>
          <a:lstStyle/>
          <a:p>
            <a:pPr marL="285750" indent="-285750">
              <a:lnSpc>
                <a:spcPct val="125000"/>
              </a:lnSpc>
              <a:buFont typeface="Arial" panose="020B0604020202020204" pitchFamily="34" charset="0"/>
              <a:buChar char="•"/>
            </a:pPr>
            <a:r>
              <a:rPr lang="en-US" dirty="0">
                <a:latin typeface="Gotham Narrow Book" pitchFamily="2" charset="0"/>
              </a:rPr>
              <a:t>Or from the Exceptions block: </a:t>
            </a:r>
          </a:p>
        </p:txBody>
      </p:sp>
      <p:pic>
        <p:nvPicPr>
          <p:cNvPr id="9" name="Picture 8">
            <a:extLst>
              <a:ext uri="{FF2B5EF4-FFF2-40B4-BE49-F238E27FC236}">
                <a16:creationId xmlns:a16="http://schemas.microsoft.com/office/drawing/2014/main" id="{B8E505AC-19CE-2BB2-1EC4-0A32F0D38C77}"/>
              </a:ext>
            </a:extLst>
          </p:cNvPr>
          <p:cNvPicPr>
            <a:picLocks noChangeAspect="1"/>
          </p:cNvPicPr>
          <p:nvPr/>
        </p:nvPicPr>
        <p:blipFill>
          <a:blip r:embed="rId4"/>
          <a:srcRect/>
          <a:stretch/>
        </p:blipFill>
        <p:spPr>
          <a:xfrm>
            <a:off x="5064429" y="3323580"/>
            <a:ext cx="6498659" cy="2892863"/>
          </a:xfrm>
          <a:prstGeom prst="rect">
            <a:avLst/>
          </a:prstGeom>
          <a:ln>
            <a:solidFill>
              <a:srgbClr val="63666A"/>
            </a:solidFill>
          </a:ln>
        </p:spPr>
      </p:pic>
    </p:spTree>
    <p:extLst>
      <p:ext uri="{BB962C8B-B14F-4D97-AF65-F5344CB8AC3E}">
        <p14:creationId xmlns:p14="http://schemas.microsoft.com/office/powerpoint/2010/main" val="751595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B71DA5C-13E2-A149-B419-F04D98AC3511}"/>
              </a:ext>
            </a:extLst>
          </p:cNvPr>
          <p:cNvSpPr txBox="1"/>
          <p:nvPr/>
        </p:nvSpPr>
        <p:spPr>
          <a:xfrm>
            <a:off x="584026" y="538619"/>
            <a:ext cx="11040127" cy="830997"/>
          </a:xfrm>
          <a:prstGeom prst="rect">
            <a:avLst/>
          </a:prstGeom>
          <a:noFill/>
        </p:spPr>
        <p:txBody>
          <a:bodyPr wrap="square" rtlCol="0">
            <a:spAutoFit/>
          </a:bodyPr>
          <a:lstStyle/>
          <a:p>
            <a:r>
              <a:rPr lang="en-US" sz="4800" cap="all" dirty="0">
                <a:solidFill>
                  <a:srgbClr val="FB6400"/>
                </a:solidFill>
                <a:latin typeface="FjallaOne" panose="02000506040000020004" pitchFamily="2" charset="77"/>
              </a:rPr>
              <a:t>Exception Types and Uses</a:t>
            </a:r>
          </a:p>
        </p:txBody>
      </p:sp>
      <p:sp>
        <p:nvSpPr>
          <p:cNvPr id="12" name="TextBox 11">
            <a:extLst>
              <a:ext uri="{FF2B5EF4-FFF2-40B4-BE49-F238E27FC236}">
                <a16:creationId xmlns:a16="http://schemas.microsoft.com/office/drawing/2014/main" id="{B0E297CD-5450-7441-A033-60CDC02876B0}"/>
              </a:ext>
            </a:extLst>
          </p:cNvPr>
          <p:cNvSpPr txBox="1"/>
          <p:nvPr/>
        </p:nvSpPr>
        <p:spPr>
          <a:xfrm>
            <a:off x="889349" y="1491341"/>
            <a:ext cx="10734804" cy="903773"/>
          </a:xfrm>
          <a:prstGeom prst="rect">
            <a:avLst/>
          </a:prstGeom>
          <a:noFill/>
        </p:spPr>
        <p:txBody>
          <a:bodyPr wrap="square" rtlCol="0">
            <a:noAutofit/>
          </a:bodyPr>
          <a:lstStyle/>
          <a:p>
            <a:pPr>
              <a:lnSpc>
                <a:spcPct val="125000"/>
              </a:lnSpc>
            </a:pPr>
            <a:endParaRPr lang="en-US" dirty="0">
              <a:latin typeface="Gotham Narrow Book" pitchFamily="2" charset="0"/>
            </a:endParaRPr>
          </a:p>
        </p:txBody>
      </p:sp>
      <p:graphicFrame>
        <p:nvGraphicFramePr>
          <p:cNvPr id="6" name="Table 5">
            <a:extLst>
              <a:ext uri="{FF2B5EF4-FFF2-40B4-BE49-F238E27FC236}">
                <a16:creationId xmlns:a16="http://schemas.microsoft.com/office/drawing/2014/main" id="{FB0D32AA-EE43-7458-E651-5A0D9D746DCB}"/>
              </a:ext>
            </a:extLst>
          </p:cNvPr>
          <p:cNvGraphicFramePr>
            <a:graphicFrameLocks noGrp="1"/>
          </p:cNvGraphicFramePr>
          <p:nvPr>
            <p:extLst>
              <p:ext uri="{D42A27DB-BD31-4B8C-83A1-F6EECF244321}">
                <p14:modId xmlns:p14="http://schemas.microsoft.com/office/powerpoint/2010/main" val="2638040617"/>
              </p:ext>
            </p:extLst>
          </p:nvPr>
        </p:nvGraphicFramePr>
        <p:xfrm>
          <a:off x="1158240" y="1991804"/>
          <a:ext cx="9875520" cy="2874392"/>
        </p:xfrm>
        <a:graphic>
          <a:graphicData uri="http://schemas.openxmlformats.org/drawingml/2006/table">
            <a:tbl>
              <a:tblPr firstRow="1" firstCol="1" bandRow="1">
                <a:tableStyleId>{21E4AEA4-8DFA-4A89-87EB-49C32662AFE0}</a:tableStyleId>
              </a:tblPr>
              <a:tblGrid>
                <a:gridCol w="1828800">
                  <a:extLst>
                    <a:ext uri="{9D8B030D-6E8A-4147-A177-3AD203B41FA5}">
                      <a16:colId xmlns:a16="http://schemas.microsoft.com/office/drawing/2014/main" val="1612679941"/>
                    </a:ext>
                  </a:extLst>
                </a:gridCol>
                <a:gridCol w="2011680">
                  <a:extLst>
                    <a:ext uri="{9D8B030D-6E8A-4147-A177-3AD203B41FA5}">
                      <a16:colId xmlns:a16="http://schemas.microsoft.com/office/drawing/2014/main" val="189580344"/>
                    </a:ext>
                  </a:extLst>
                </a:gridCol>
                <a:gridCol w="2011680">
                  <a:extLst>
                    <a:ext uri="{9D8B030D-6E8A-4147-A177-3AD203B41FA5}">
                      <a16:colId xmlns:a16="http://schemas.microsoft.com/office/drawing/2014/main" val="2971863172"/>
                    </a:ext>
                  </a:extLst>
                </a:gridCol>
                <a:gridCol w="2011680">
                  <a:extLst>
                    <a:ext uri="{9D8B030D-6E8A-4147-A177-3AD203B41FA5}">
                      <a16:colId xmlns:a16="http://schemas.microsoft.com/office/drawing/2014/main" val="344145756"/>
                    </a:ext>
                  </a:extLst>
                </a:gridCol>
                <a:gridCol w="2011680">
                  <a:extLst>
                    <a:ext uri="{9D8B030D-6E8A-4147-A177-3AD203B41FA5}">
                      <a16:colId xmlns:a16="http://schemas.microsoft.com/office/drawing/2014/main" val="3139409866"/>
                    </a:ext>
                  </a:extLst>
                </a:gridCol>
              </a:tblGrid>
              <a:tr h="548640">
                <a:tc>
                  <a:txBody>
                    <a:bodyPr/>
                    <a:lstStyle/>
                    <a:p>
                      <a:pPr algn="ctr"/>
                      <a:endParaRPr lang="en-US" sz="1400" dirty="0"/>
                    </a:p>
                  </a:txBody>
                  <a:tcPr>
                    <a:noFill/>
                  </a:tcPr>
                </a:tc>
                <a:tc>
                  <a:txBody>
                    <a:bodyPr/>
                    <a:lstStyle/>
                    <a:p>
                      <a:pPr algn="ctr"/>
                      <a:r>
                        <a:rPr lang="en-US" sz="1200" i="1" dirty="0"/>
                        <a:t>Allow courses other than scribed to meet requirement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Remove course available/applying to requirement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Adjust credit/class amount required</a:t>
                      </a:r>
                    </a:p>
                  </a:txBody>
                  <a:tcPr anchor="ctr"/>
                </a:tc>
                <a:tc>
                  <a:txBody>
                    <a:bodyPr/>
                    <a:lstStyle/>
                    <a:p>
                      <a:pPr algn="ctr"/>
                      <a:r>
                        <a:rPr lang="en-US" sz="1200" i="1" dirty="0"/>
                        <a:t>Complete requirement without using credit/course</a:t>
                      </a:r>
                    </a:p>
                  </a:txBody>
                  <a:tcPr anchor="ctr"/>
                </a:tc>
                <a:extLst>
                  <a:ext uri="{0D108BD9-81ED-4DB2-BD59-A6C34878D82A}">
                    <a16:rowId xmlns:a16="http://schemas.microsoft.com/office/drawing/2014/main" val="2141893535"/>
                  </a:ext>
                </a:extLst>
              </a:tr>
              <a:tr h="429038">
                <a:tc>
                  <a:txBody>
                    <a:bodyPr/>
                    <a:lstStyle/>
                    <a:p>
                      <a:pPr marL="0" indent="0" algn="ctr">
                        <a:buFont typeface="+mj-lt"/>
                        <a:buNone/>
                      </a:pPr>
                      <a:r>
                        <a:rPr lang="en-US" sz="1400" dirty="0"/>
                        <a:t>Also Allow</a:t>
                      </a:r>
                    </a:p>
                  </a:txBody>
                  <a:tcPr anchor="ctr"/>
                </a:tc>
                <a:tc>
                  <a:txBody>
                    <a:bodyPr/>
                    <a:lstStyle/>
                    <a:p>
                      <a:pPr algn="ctr"/>
                      <a:r>
                        <a:rPr lang="en-US" sz="1400" dirty="0"/>
                        <a:t>X</a:t>
                      </a:r>
                    </a:p>
                  </a:txBody>
                  <a:tcPr anchor="ctr">
                    <a:solidFill>
                      <a:srgbClr val="63666A"/>
                    </a:solidFill>
                  </a:tcPr>
                </a:tc>
                <a:tc>
                  <a:txBody>
                    <a:bodyPr/>
                    <a:lstStyle/>
                    <a:p>
                      <a:pPr algn="ctr"/>
                      <a:endParaRPr lang="en-US" sz="1400" dirty="0"/>
                    </a:p>
                  </a:txBody>
                  <a:tcPr anchor="ctr">
                    <a:solidFill>
                      <a:schemeClr val="accent2">
                        <a:lumMod val="20000"/>
                        <a:lumOff val="80000"/>
                      </a:schemeClr>
                    </a:solidFill>
                  </a:tcPr>
                </a:tc>
                <a:tc>
                  <a:txBody>
                    <a:bodyPr/>
                    <a:lstStyle/>
                    <a:p>
                      <a:pPr algn="ctr"/>
                      <a:endParaRPr lang="en-US" sz="1400" dirty="0"/>
                    </a:p>
                  </a:txBody>
                  <a:tcPr anchor="ctr">
                    <a:solidFill>
                      <a:schemeClr val="accent2">
                        <a:lumMod val="20000"/>
                        <a:lumOff val="80000"/>
                      </a:schemeClr>
                    </a:solidFill>
                  </a:tcPr>
                </a:tc>
                <a:tc>
                  <a:txBody>
                    <a:bodyPr/>
                    <a:lstStyle/>
                    <a:p>
                      <a:pPr algn="ctr"/>
                      <a:endParaRPr lang="en-US" sz="1400" dirty="0"/>
                    </a:p>
                  </a:txBody>
                  <a:tcPr anchor="ctr">
                    <a:solidFill>
                      <a:schemeClr val="accent2">
                        <a:lumMod val="20000"/>
                        <a:lumOff val="80000"/>
                      </a:schemeClr>
                    </a:solidFill>
                  </a:tcPr>
                </a:tc>
                <a:extLst>
                  <a:ext uri="{0D108BD9-81ED-4DB2-BD59-A6C34878D82A}">
                    <a16:rowId xmlns:a16="http://schemas.microsoft.com/office/drawing/2014/main" val="3704709083"/>
                  </a:ext>
                </a:extLst>
              </a:tr>
              <a:tr h="429038">
                <a:tc>
                  <a:txBody>
                    <a:bodyPr/>
                    <a:lstStyle/>
                    <a:p>
                      <a:pPr marL="0" indent="0" algn="ctr">
                        <a:buFont typeface="+mj-lt"/>
                        <a:buNone/>
                      </a:pPr>
                      <a:r>
                        <a:rPr lang="en-US" sz="1400" dirty="0"/>
                        <a:t>Apply Here</a:t>
                      </a:r>
                    </a:p>
                  </a:txBody>
                  <a:tcPr anchor="ctr"/>
                </a:tc>
                <a:tc>
                  <a:txBody>
                    <a:bodyPr/>
                    <a:lstStyle/>
                    <a:p>
                      <a:pPr algn="ctr"/>
                      <a:r>
                        <a:rPr lang="en-US" sz="1400" dirty="0"/>
                        <a:t>X</a:t>
                      </a:r>
                    </a:p>
                  </a:txBody>
                  <a:tcPr anchor="ctr">
                    <a:solidFill>
                      <a:srgbClr val="63666A"/>
                    </a:solidFill>
                  </a:tcPr>
                </a:tc>
                <a:tc>
                  <a:txBody>
                    <a:bodyPr/>
                    <a:lstStyle/>
                    <a:p>
                      <a:pPr algn="ctr"/>
                      <a:endParaRPr lang="en-US" sz="1400" dirty="0"/>
                    </a:p>
                  </a:txBody>
                  <a:tcPr anchor="ctr">
                    <a:solidFill>
                      <a:schemeClr val="accent2">
                        <a:lumMod val="20000"/>
                        <a:lumOff val="80000"/>
                      </a:schemeClr>
                    </a:solidFill>
                  </a:tcPr>
                </a:tc>
                <a:tc>
                  <a:txBody>
                    <a:bodyPr/>
                    <a:lstStyle/>
                    <a:p>
                      <a:pPr algn="ctr"/>
                      <a:endParaRPr lang="en-US" sz="1400" dirty="0"/>
                    </a:p>
                  </a:txBody>
                  <a:tcPr anchor="ctr">
                    <a:solidFill>
                      <a:schemeClr val="accent2">
                        <a:lumMod val="20000"/>
                        <a:lumOff val="80000"/>
                      </a:schemeClr>
                    </a:solidFill>
                  </a:tcPr>
                </a:tc>
                <a:tc>
                  <a:txBody>
                    <a:bodyPr/>
                    <a:lstStyle/>
                    <a:p>
                      <a:pPr algn="ctr"/>
                      <a:endParaRPr lang="en-US" sz="1400" dirty="0"/>
                    </a:p>
                  </a:txBody>
                  <a:tcPr anchor="ctr">
                    <a:solidFill>
                      <a:schemeClr val="accent2">
                        <a:lumMod val="20000"/>
                        <a:lumOff val="80000"/>
                      </a:schemeClr>
                    </a:solidFill>
                  </a:tcPr>
                </a:tc>
                <a:extLst>
                  <a:ext uri="{0D108BD9-81ED-4DB2-BD59-A6C34878D82A}">
                    <a16:rowId xmlns:a16="http://schemas.microsoft.com/office/drawing/2014/main" val="2138507680"/>
                  </a:ext>
                </a:extLst>
              </a:tr>
              <a:tr h="429038">
                <a:tc>
                  <a:txBody>
                    <a:bodyPr/>
                    <a:lstStyle/>
                    <a:p>
                      <a:pPr marL="0" indent="0" algn="ctr">
                        <a:buFont typeface="+mj-lt"/>
                        <a:buNone/>
                      </a:pPr>
                      <a:r>
                        <a:rPr lang="en-US" sz="1400" dirty="0"/>
                        <a:t>Substitute</a:t>
                      </a:r>
                    </a:p>
                  </a:txBody>
                  <a:tcPr anchor="ctr"/>
                </a:tc>
                <a:tc>
                  <a:txBody>
                    <a:bodyPr/>
                    <a:lstStyle/>
                    <a:p>
                      <a:pPr algn="ctr"/>
                      <a:r>
                        <a:rPr lang="en-US" sz="1400" dirty="0"/>
                        <a:t>X</a:t>
                      </a:r>
                    </a:p>
                  </a:txBody>
                  <a:tcPr anchor="ctr">
                    <a:solidFill>
                      <a:srgbClr val="63666A"/>
                    </a:solidFill>
                  </a:tcPr>
                </a:tc>
                <a:tc>
                  <a:txBody>
                    <a:bodyPr/>
                    <a:lstStyle/>
                    <a:p>
                      <a:pPr algn="ctr"/>
                      <a:endParaRPr lang="en-US" sz="1400" dirty="0"/>
                    </a:p>
                  </a:txBody>
                  <a:tcPr anchor="ctr">
                    <a:solidFill>
                      <a:schemeClr val="accent2">
                        <a:lumMod val="20000"/>
                        <a:lumOff val="80000"/>
                      </a:schemeClr>
                    </a:solidFill>
                  </a:tcPr>
                </a:tc>
                <a:tc>
                  <a:txBody>
                    <a:bodyPr/>
                    <a:lstStyle/>
                    <a:p>
                      <a:pPr algn="ctr"/>
                      <a:endParaRPr lang="en-US" sz="1400" dirty="0"/>
                    </a:p>
                  </a:txBody>
                  <a:tcPr anchor="ctr">
                    <a:solidFill>
                      <a:schemeClr val="accent2">
                        <a:lumMod val="20000"/>
                        <a:lumOff val="80000"/>
                      </a:schemeClr>
                    </a:solidFill>
                  </a:tcPr>
                </a:tc>
                <a:tc>
                  <a:txBody>
                    <a:bodyPr/>
                    <a:lstStyle/>
                    <a:p>
                      <a:pPr algn="ctr"/>
                      <a:endParaRPr lang="en-US" sz="1400" dirty="0"/>
                    </a:p>
                  </a:txBody>
                  <a:tcPr anchor="ctr">
                    <a:solidFill>
                      <a:schemeClr val="accent2">
                        <a:lumMod val="20000"/>
                        <a:lumOff val="80000"/>
                      </a:schemeClr>
                    </a:solidFill>
                  </a:tcPr>
                </a:tc>
                <a:extLst>
                  <a:ext uri="{0D108BD9-81ED-4DB2-BD59-A6C34878D82A}">
                    <a16:rowId xmlns:a16="http://schemas.microsoft.com/office/drawing/2014/main" val="2665085128"/>
                  </a:ext>
                </a:extLst>
              </a:tr>
              <a:tr h="429038">
                <a:tc>
                  <a:txBody>
                    <a:bodyPr/>
                    <a:lstStyle/>
                    <a:p>
                      <a:pPr marL="0" indent="0" algn="ctr">
                        <a:buFont typeface="+mj-lt"/>
                        <a:buNone/>
                      </a:pPr>
                      <a:r>
                        <a:rPr lang="en-US" sz="1400" dirty="0"/>
                        <a:t>Remove Course / Change the Limit</a:t>
                      </a:r>
                    </a:p>
                  </a:txBody>
                  <a:tcPr anchor="ctr"/>
                </a:tc>
                <a:tc>
                  <a:txBody>
                    <a:bodyPr/>
                    <a:lstStyle/>
                    <a:p>
                      <a:pPr algn="ctr"/>
                      <a:endParaRPr lang="en-US" sz="1400" dirty="0"/>
                    </a:p>
                  </a:txBody>
                  <a:tcPr anchor="ctr">
                    <a:solidFill>
                      <a:schemeClr val="accent2">
                        <a:lumMod val="20000"/>
                        <a:lumOff val="80000"/>
                      </a:schemeClr>
                    </a:solidFill>
                  </a:tcPr>
                </a:tc>
                <a:tc>
                  <a:txBody>
                    <a:bodyPr/>
                    <a:lstStyle/>
                    <a:p>
                      <a:pPr algn="ctr"/>
                      <a:r>
                        <a:rPr lang="en-US" sz="1400" dirty="0"/>
                        <a:t>X</a:t>
                      </a:r>
                    </a:p>
                  </a:txBody>
                  <a:tcPr anchor="ctr">
                    <a:solidFill>
                      <a:srgbClr val="63666A"/>
                    </a:solidFill>
                  </a:tcPr>
                </a:tc>
                <a:tc>
                  <a:txBody>
                    <a:bodyPr/>
                    <a:lstStyle/>
                    <a:p>
                      <a:pPr algn="ctr"/>
                      <a:r>
                        <a:rPr lang="en-US" sz="1400" dirty="0"/>
                        <a:t>X</a:t>
                      </a:r>
                    </a:p>
                  </a:txBody>
                  <a:tcPr anchor="ctr">
                    <a:solidFill>
                      <a:srgbClr val="63666A"/>
                    </a:solidFill>
                  </a:tcPr>
                </a:tc>
                <a:tc>
                  <a:txBody>
                    <a:bodyPr/>
                    <a:lstStyle/>
                    <a:p>
                      <a:pPr algn="ctr"/>
                      <a:endParaRPr lang="en-US" sz="1400" dirty="0"/>
                    </a:p>
                  </a:txBody>
                  <a:tcPr anchor="ctr">
                    <a:solidFill>
                      <a:schemeClr val="accent2">
                        <a:lumMod val="20000"/>
                        <a:lumOff val="80000"/>
                      </a:schemeClr>
                    </a:solidFill>
                  </a:tcPr>
                </a:tc>
                <a:extLst>
                  <a:ext uri="{0D108BD9-81ED-4DB2-BD59-A6C34878D82A}">
                    <a16:rowId xmlns:a16="http://schemas.microsoft.com/office/drawing/2014/main" val="3816167036"/>
                  </a:ext>
                </a:extLst>
              </a:tr>
              <a:tr h="429038">
                <a:tc>
                  <a:txBody>
                    <a:bodyPr/>
                    <a:lstStyle/>
                    <a:p>
                      <a:pPr marL="0" indent="0" algn="ctr">
                        <a:buFont typeface="+mj-lt"/>
                        <a:buNone/>
                      </a:pPr>
                      <a:r>
                        <a:rPr lang="en-US" sz="1400" dirty="0"/>
                        <a:t>Force Complete</a:t>
                      </a:r>
                    </a:p>
                  </a:txBody>
                  <a:tcPr anchor="ctr"/>
                </a:tc>
                <a:tc>
                  <a:txBody>
                    <a:bodyPr/>
                    <a:lstStyle/>
                    <a:p>
                      <a:pPr algn="ctr"/>
                      <a:endParaRPr lang="en-US" sz="1400" dirty="0"/>
                    </a:p>
                  </a:txBody>
                  <a:tcPr anchor="ctr">
                    <a:solidFill>
                      <a:schemeClr val="accent2">
                        <a:lumMod val="20000"/>
                        <a:lumOff val="80000"/>
                      </a:schemeClr>
                    </a:solidFill>
                  </a:tcPr>
                </a:tc>
                <a:tc>
                  <a:txBody>
                    <a:bodyPr/>
                    <a:lstStyle/>
                    <a:p>
                      <a:pPr algn="ctr"/>
                      <a:endParaRPr lang="en-US" sz="1400" dirty="0"/>
                    </a:p>
                  </a:txBody>
                  <a:tcPr anchor="ctr">
                    <a:solidFill>
                      <a:schemeClr val="accent2">
                        <a:lumMod val="20000"/>
                        <a:lumOff val="80000"/>
                      </a:schemeClr>
                    </a:solidFill>
                  </a:tcPr>
                </a:tc>
                <a:tc>
                  <a:txBody>
                    <a:bodyPr/>
                    <a:lstStyle/>
                    <a:p>
                      <a:pPr algn="ctr"/>
                      <a:endParaRPr lang="en-US" sz="1400" dirty="0"/>
                    </a:p>
                  </a:txBody>
                  <a:tcPr anchor="ctr">
                    <a:solidFill>
                      <a:schemeClr val="accent2">
                        <a:lumMod val="20000"/>
                        <a:lumOff val="80000"/>
                      </a:schemeClr>
                    </a:solidFill>
                  </a:tcPr>
                </a:tc>
                <a:tc>
                  <a:txBody>
                    <a:bodyPr/>
                    <a:lstStyle/>
                    <a:p>
                      <a:pPr algn="ctr"/>
                      <a:r>
                        <a:rPr lang="en-US" sz="1400" dirty="0"/>
                        <a:t>X</a:t>
                      </a:r>
                    </a:p>
                  </a:txBody>
                  <a:tcPr anchor="ctr">
                    <a:solidFill>
                      <a:srgbClr val="63666A"/>
                    </a:solidFill>
                  </a:tcPr>
                </a:tc>
                <a:extLst>
                  <a:ext uri="{0D108BD9-81ED-4DB2-BD59-A6C34878D82A}">
                    <a16:rowId xmlns:a16="http://schemas.microsoft.com/office/drawing/2014/main" val="50609515"/>
                  </a:ext>
                </a:extLst>
              </a:tr>
            </a:tbl>
          </a:graphicData>
        </a:graphic>
      </p:graphicFrame>
    </p:spTree>
    <p:extLst>
      <p:ext uri="{BB962C8B-B14F-4D97-AF65-F5344CB8AC3E}">
        <p14:creationId xmlns:p14="http://schemas.microsoft.com/office/powerpoint/2010/main" val="1045490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352D6-795D-5BAA-E024-659C17BE90E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E49915B-FAC4-2710-EFA2-0B8475E8DA28}"/>
              </a:ext>
            </a:extLst>
          </p:cNvPr>
          <p:cNvSpPr txBox="1"/>
          <p:nvPr/>
        </p:nvSpPr>
        <p:spPr>
          <a:xfrm>
            <a:off x="571500" y="538619"/>
            <a:ext cx="11040127" cy="461665"/>
          </a:xfrm>
          <a:prstGeom prst="rect">
            <a:avLst/>
          </a:prstGeom>
          <a:noFill/>
        </p:spPr>
        <p:txBody>
          <a:bodyPr wrap="square" rtlCol="0">
            <a:spAutoFit/>
          </a:bodyPr>
          <a:lstStyle/>
          <a:p>
            <a:r>
              <a:rPr lang="en-US" sz="2400" b="1" cap="all" dirty="0">
                <a:solidFill>
                  <a:srgbClr val="63666A"/>
                </a:solidFill>
                <a:latin typeface="Gotham Narrow Bold" pitchFamily="2" charset="0"/>
              </a:rPr>
              <a:t>Also Allow</a:t>
            </a:r>
          </a:p>
        </p:txBody>
      </p:sp>
      <p:sp>
        <p:nvSpPr>
          <p:cNvPr id="6" name="TextBox 5">
            <a:extLst>
              <a:ext uri="{FF2B5EF4-FFF2-40B4-BE49-F238E27FC236}">
                <a16:creationId xmlns:a16="http://schemas.microsoft.com/office/drawing/2014/main" id="{F5142E8E-E0B2-BF24-71E8-FDA484F97701}"/>
              </a:ext>
            </a:extLst>
          </p:cNvPr>
          <p:cNvSpPr txBox="1"/>
          <p:nvPr/>
        </p:nvSpPr>
        <p:spPr>
          <a:xfrm>
            <a:off x="5311036" y="1115396"/>
            <a:ext cx="6300589" cy="2153898"/>
          </a:xfrm>
          <a:prstGeom prst="rect">
            <a:avLst/>
          </a:prstGeom>
          <a:noFill/>
        </p:spPr>
        <p:txBody>
          <a:bodyPr wrap="square" rtlCol="0">
            <a:noAutofit/>
          </a:bodyPr>
          <a:lstStyle/>
          <a:p>
            <a:pPr>
              <a:lnSpc>
                <a:spcPct val="125000"/>
              </a:lnSpc>
            </a:pPr>
            <a:r>
              <a:rPr lang="en-US" b="1" dirty="0">
                <a:latin typeface="Gotham Narrow Book" pitchFamily="2" charset="0"/>
              </a:rPr>
              <a:t>Also Allow </a:t>
            </a:r>
            <a:r>
              <a:rPr lang="en-US" dirty="0">
                <a:latin typeface="Gotham Narrow Book" pitchFamily="2" charset="0"/>
              </a:rPr>
              <a:t>adds a course to the list of courses that can be used to satisfy a requirement.</a:t>
            </a:r>
            <a:endParaRPr lang="en-US" b="1" dirty="0">
              <a:latin typeface="Gotham Narrow Book" pitchFamily="2" charset="0"/>
            </a:endParaRPr>
          </a:p>
          <a:p>
            <a:pPr>
              <a:lnSpc>
                <a:spcPct val="125000"/>
              </a:lnSpc>
            </a:pPr>
            <a:r>
              <a:rPr lang="en-US" dirty="0">
                <a:latin typeface="Gotham Narrow Book" pitchFamily="2" charset="0"/>
              </a:rPr>
              <a:t>	</a:t>
            </a:r>
          </a:p>
          <a:p>
            <a:pPr marL="285750" indent="-285750">
              <a:lnSpc>
                <a:spcPct val="125000"/>
              </a:lnSpc>
              <a:buFont typeface="Arial" panose="020B0604020202020204" pitchFamily="34" charset="0"/>
              <a:buChar char="•"/>
            </a:pPr>
            <a:r>
              <a:rPr lang="en-US" dirty="0">
                <a:latin typeface="Gotham Narrow Book" pitchFamily="2" charset="0"/>
              </a:rPr>
              <a:t>Can be done even if course is not on student record yet</a:t>
            </a:r>
          </a:p>
          <a:p>
            <a:pPr marL="285750" indent="-285750">
              <a:lnSpc>
                <a:spcPct val="125000"/>
              </a:lnSpc>
              <a:buFont typeface="Arial" panose="020B0604020202020204" pitchFamily="34" charset="0"/>
              <a:buChar char="•"/>
            </a:pPr>
            <a:r>
              <a:rPr lang="en-US" dirty="0">
                <a:latin typeface="Gotham Narrow Book" pitchFamily="2" charset="0"/>
              </a:rPr>
              <a:t>Still subject to rule qualifiers (e.g., minimum grades)</a:t>
            </a:r>
          </a:p>
          <a:p>
            <a:pPr marL="285750" indent="-285750">
              <a:lnSpc>
                <a:spcPct val="125000"/>
              </a:lnSpc>
              <a:buFont typeface="Arial" panose="020B0604020202020204" pitchFamily="34" charset="0"/>
              <a:buChar char="•"/>
            </a:pPr>
            <a:r>
              <a:rPr lang="en-US" dirty="0">
                <a:latin typeface="Gotham Narrow Book" pitchFamily="2" charset="0"/>
              </a:rPr>
              <a:t>Most flexible exception</a:t>
            </a:r>
          </a:p>
        </p:txBody>
      </p:sp>
      <p:pic>
        <p:nvPicPr>
          <p:cNvPr id="8" name="Picture 7">
            <a:extLst>
              <a:ext uri="{FF2B5EF4-FFF2-40B4-BE49-F238E27FC236}">
                <a16:creationId xmlns:a16="http://schemas.microsoft.com/office/drawing/2014/main" id="{D6F33B8B-CEE2-029B-B404-0BC1B812474F}"/>
              </a:ext>
            </a:extLst>
          </p:cNvPr>
          <p:cNvPicPr>
            <a:picLocks noChangeAspect="1"/>
          </p:cNvPicPr>
          <p:nvPr/>
        </p:nvPicPr>
        <p:blipFill>
          <a:blip r:embed="rId3"/>
          <a:srcRect/>
          <a:stretch/>
        </p:blipFill>
        <p:spPr>
          <a:xfrm>
            <a:off x="464639" y="1247506"/>
            <a:ext cx="4715487" cy="4043575"/>
          </a:xfrm>
          <a:prstGeom prst="rect">
            <a:avLst/>
          </a:prstGeom>
          <a:ln>
            <a:solidFill>
              <a:srgbClr val="63666A"/>
            </a:solidFill>
          </a:ln>
        </p:spPr>
      </p:pic>
      <p:pic>
        <p:nvPicPr>
          <p:cNvPr id="7" name="Picture 6">
            <a:extLst>
              <a:ext uri="{FF2B5EF4-FFF2-40B4-BE49-F238E27FC236}">
                <a16:creationId xmlns:a16="http://schemas.microsoft.com/office/drawing/2014/main" id="{C113DFBB-E7AD-3763-968C-525D7BD06250}"/>
              </a:ext>
            </a:extLst>
          </p:cNvPr>
          <p:cNvPicPr>
            <a:picLocks noChangeAspect="1"/>
          </p:cNvPicPr>
          <p:nvPr/>
        </p:nvPicPr>
        <p:blipFill>
          <a:blip r:embed="rId4"/>
          <a:srcRect/>
          <a:stretch/>
        </p:blipFill>
        <p:spPr>
          <a:xfrm>
            <a:off x="5499264" y="3588707"/>
            <a:ext cx="6252812" cy="1036938"/>
          </a:xfrm>
          <a:prstGeom prst="rect">
            <a:avLst/>
          </a:prstGeom>
          <a:ln>
            <a:solidFill>
              <a:srgbClr val="63666A"/>
            </a:solidFill>
          </a:ln>
        </p:spPr>
      </p:pic>
    </p:spTree>
    <p:extLst>
      <p:ext uri="{BB962C8B-B14F-4D97-AF65-F5344CB8AC3E}">
        <p14:creationId xmlns:p14="http://schemas.microsoft.com/office/powerpoint/2010/main" val="1655983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82008-234E-8E48-A515-B6A55A85296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B464552-8E4B-D814-EA56-C64B4D009654}"/>
              </a:ext>
            </a:extLst>
          </p:cNvPr>
          <p:cNvSpPr txBox="1"/>
          <p:nvPr/>
        </p:nvSpPr>
        <p:spPr>
          <a:xfrm>
            <a:off x="571500" y="538619"/>
            <a:ext cx="11040127" cy="461665"/>
          </a:xfrm>
          <a:prstGeom prst="rect">
            <a:avLst/>
          </a:prstGeom>
          <a:noFill/>
        </p:spPr>
        <p:txBody>
          <a:bodyPr wrap="square" rtlCol="0">
            <a:spAutoFit/>
          </a:bodyPr>
          <a:lstStyle/>
          <a:p>
            <a:r>
              <a:rPr lang="en-US" sz="2400" b="1" cap="all" dirty="0">
                <a:solidFill>
                  <a:srgbClr val="63666A"/>
                </a:solidFill>
                <a:latin typeface="Gotham Narrow Bold" pitchFamily="2" charset="0"/>
              </a:rPr>
              <a:t>Apply Here</a:t>
            </a:r>
          </a:p>
        </p:txBody>
      </p:sp>
      <p:sp>
        <p:nvSpPr>
          <p:cNvPr id="6" name="TextBox 5">
            <a:extLst>
              <a:ext uri="{FF2B5EF4-FFF2-40B4-BE49-F238E27FC236}">
                <a16:creationId xmlns:a16="http://schemas.microsoft.com/office/drawing/2014/main" id="{AF3ECF20-9AC1-D6A7-90CC-614211891F5E}"/>
              </a:ext>
            </a:extLst>
          </p:cNvPr>
          <p:cNvSpPr txBox="1"/>
          <p:nvPr/>
        </p:nvSpPr>
        <p:spPr>
          <a:xfrm>
            <a:off x="5311036" y="1115395"/>
            <a:ext cx="6300589" cy="1853273"/>
          </a:xfrm>
          <a:prstGeom prst="rect">
            <a:avLst/>
          </a:prstGeom>
          <a:noFill/>
        </p:spPr>
        <p:txBody>
          <a:bodyPr wrap="square" rtlCol="0">
            <a:noAutofit/>
          </a:bodyPr>
          <a:lstStyle/>
          <a:p>
            <a:pPr>
              <a:lnSpc>
                <a:spcPct val="125000"/>
              </a:lnSpc>
            </a:pPr>
            <a:r>
              <a:rPr lang="en-US" b="1" dirty="0">
                <a:latin typeface="Gotham Narrow Book" pitchFamily="2" charset="0"/>
              </a:rPr>
              <a:t>Apply Here </a:t>
            </a:r>
            <a:r>
              <a:rPr lang="en-US" dirty="0">
                <a:latin typeface="Gotham Narrow Book" pitchFamily="2" charset="0"/>
              </a:rPr>
              <a:t>forces a specific course to apply to a rule.</a:t>
            </a:r>
          </a:p>
          <a:p>
            <a:pPr>
              <a:lnSpc>
                <a:spcPct val="125000"/>
              </a:lnSpc>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Can be done even if course is not on student record yet</a:t>
            </a:r>
          </a:p>
          <a:p>
            <a:pPr marL="285750" indent="-285750">
              <a:lnSpc>
                <a:spcPct val="125000"/>
              </a:lnSpc>
              <a:buFont typeface="Arial" panose="020B0604020202020204" pitchFamily="34" charset="0"/>
              <a:buChar char="•"/>
            </a:pPr>
            <a:r>
              <a:rPr lang="en-US" dirty="0">
                <a:latin typeface="Gotham Narrow Book" pitchFamily="2" charset="0"/>
              </a:rPr>
              <a:t>Overrides the auditor’s logic and ignores rule qualifiers</a:t>
            </a:r>
          </a:p>
          <a:p>
            <a:pPr marL="742950" lvl="1" indent="-285750">
              <a:lnSpc>
                <a:spcPct val="125000"/>
              </a:lnSpc>
              <a:buFont typeface="Arial" panose="020B0604020202020204" pitchFamily="34" charset="0"/>
              <a:buChar char="•"/>
            </a:pPr>
            <a:r>
              <a:rPr lang="en-US" b="1" cap="small" dirty="0">
                <a:solidFill>
                  <a:srgbClr val="FF0000"/>
                </a:solidFill>
                <a:latin typeface="Gotham Narrow Book" pitchFamily="2" charset="0"/>
              </a:rPr>
              <a:t>Warning</a:t>
            </a:r>
            <a:r>
              <a:rPr lang="en-US" cap="small" dirty="0">
                <a:latin typeface="Gotham Narrow Book" pitchFamily="2" charset="0"/>
              </a:rPr>
              <a:t>: </a:t>
            </a:r>
            <a:r>
              <a:rPr lang="en-US" dirty="0">
                <a:latin typeface="Gotham Narrow Book" pitchFamily="2" charset="0"/>
              </a:rPr>
              <a:t>When made for an in-progress course, it will apply the course to the audit even if the students does not pass</a:t>
            </a:r>
          </a:p>
        </p:txBody>
      </p:sp>
      <p:pic>
        <p:nvPicPr>
          <p:cNvPr id="8" name="Picture 7">
            <a:extLst>
              <a:ext uri="{FF2B5EF4-FFF2-40B4-BE49-F238E27FC236}">
                <a16:creationId xmlns:a16="http://schemas.microsoft.com/office/drawing/2014/main" id="{53D66227-36B5-75A4-DA6E-233DE70A7C33}"/>
              </a:ext>
            </a:extLst>
          </p:cNvPr>
          <p:cNvPicPr>
            <a:picLocks noChangeAspect="1"/>
          </p:cNvPicPr>
          <p:nvPr/>
        </p:nvPicPr>
        <p:blipFill>
          <a:blip r:embed="rId3"/>
          <a:srcRect/>
          <a:stretch/>
        </p:blipFill>
        <p:spPr>
          <a:xfrm>
            <a:off x="467377" y="1355395"/>
            <a:ext cx="4715487" cy="4147210"/>
          </a:xfrm>
          <a:prstGeom prst="rect">
            <a:avLst/>
          </a:prstGeom>
          <a:ln>
            <a:solidFill>
              <a:srgbClr val="63666A"/>
            </a:solidFill>
          </a:ln>
        </p:spPr>
      </p:pic>
      <p:pic>
        <p:nvPicPr>
          <p:cNvPr id="7" name="Picture 6">
            <a:extLst>
              <a:ext uri="{FF2B5EF4-FFF2-40B4-BE49-F238E27FC236}">
                <a16:creationId xmlns:a16="http://schemas.microsoft.com/office/drawing/2014/main" id="{C0BD8C60-3E90-A6C4-20D2-16A4CFF49044}"/>
              </a:ext>
            </a:extLst>
          </p:cNvPr>
          <p:cNvPicPr>
            <a:picLocks noChangeAspect="1"/>
          </p:cNvPicPr>
          <p:nvPr/>
        </p:nvPicPr>
        <p:blipFill>
          <a:blip r:embed="rId4"/>
          <a:srcRect/>
          <a:stretch/>
        </p:blipFill>
        <p:spPr>
          <a:xfrm>
            <a:off x="5423771" y="4053542"/>
            <a:ext cx="5752578" cy="1240467"/>
          </a:xfrm>
          <a:prstGeom prst="rect">
            <a:avLst/>
          </a:prstGeom>
          <a:ln>
            <a:solidFill>
              <a:srgbClr val="63666A"/>
            </a:solidFill>
          </a:ln>
        </p:spPr>
      </p:pic>
    </p:spTree>
    <p:extLst>
      <p:ext uri="{BB962C8B-B14F-4D97-AF65-F5344CB8AC3E}">
        <p14:creationId xmlns:p14="http://schemas.microsoft.com/office/powerpoint/2010/main" val="1658316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1B8F9-75C8-DCDA-0682-846E232C21C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6D99A20-A495-AB4D-DD5D-75F563C32D3E}"/>
              </a:ext>
            </a:extLst>
          </p:cNvPr>
          <p:cNvSpPr txBox="1"/>
          <p:nvPr/>
        </p:nvSpPr>
        <p:spPr>
          <a:xfrm>
            <a:off x="571500" y="538619"/>
            <a:ext cx="11040127" cy="461665"/>
          </a:xfrm>
          <a:prstGeom prst="rect">
            <a:avLst/>
          </a:prstGeom>
          <a:noFill/>
        </p:spPr>
        <p:txBody>
          <a:bodyPr wrap="square" rtlCol="0">
            <a:spAutoFit/>
          </a:bodyPr>
          <a:lstStyle/>
          <a:p>
            <a:r>
              <a:rPr lang="en-US" sz="2400" b="1" cap="all" dirty="0">
                <a:solidFill>
                  <a:srgbClr val="63666A"/>
                </a:solidFill>
                <a:latin typeface="Gotham Narrow Bold" pitchFamily="2" charset="0"/>
              </a:rPr>
              <a:t>Substitute</a:t>
            </a:r>
          </a:p>
        </p:txBody>
      </p:sp>
      <p:sp>
        <p:nvSpPr>
          <p:cNvPr id="6" name="TextBox 5">
            <a:extLst>
              <a:ext uri="{FF2B5EF4-FFF2-40B4-BE49-F238E27FC236}">
                <a16:creationId xmlns:a16="http://schemas.microsoft.com/office/drawing/2014/main" id="{D74BBB9B-0DF8-AA06-8F56-78A43FF3CB0D}"/>
              </a:ext>
            </a:extLst>
          </p:cNvPr>
          <p:cNvSpPr txBox="1"/>
          <p:nvPr/>
        </p:nvSpPr>
        <p:spPr>
          <a:xfrm>
            <a:off x="5311036" y="1115395"/>
            <a:ext cx="6300589" cy="1853273"/>
          </a:xfrm>
          <a:prstGeom prst="rect">
            <a:avLst/>
          </a:prstGeom>
          <a:noFill/>
        </p:spPr>
        <p:txBody>
          <a:bodyPr wrap="square" rtlCol="0">
            <a:noAutofit/>
          </a:bodyPr>
          <a:lstStyle/>
          <a:p>
            <a:pPr>
              <a:lnSpc>
                <a:spcPct val="125000"/>
              </a:lnSpc>
            </a:pPr>
            <a:r>
              <a:rPr lang="en-US" b="1" dirty="0">
                <a:latin typeface="Gotham Narrow Book" pitchFamily="2" charset="0"/>
              </a:rPr>
              <a:t>Substitute </a:t>
            </a:r>
            <a:r>
              <a:rPr lang="en-US" dirty="0">
                <a:latin typeface="Gotham Narrow Book" pitchFamily="2" charset="0"/>
              </a:rPr>
              <a:t>replaces a specific required course with a new course.</a:t>
            </a:r>
          </a:p>
          <a:p>
            <a:pPr>
              <a:lnSpc>
                <a:spcPct val="125000"/>
              </a:lnSpc>
            </a:pPr>
            <a:endParaRPr lang="en-US" dirty="0">
              <a:latin typeface="Gotham Narrow Book" pitchFamily="2" charset="0"/>
            </a:endParaRPr>
          </a:p>
          <a:p>
            <a:pPr marL="285750" indent="-285750">
              <a:lnSpc>
                <a:spcPct val="125000"/>
              </a:lnSpc>
              <a:buFont typeface="Arial" panose="020B0604020202020204" pitchFamily="34" charset="0"/>
              <a:buChar char="•"/>
            </a:pPr>
            <a:r>
              <a:rPr lang="en-US" dirty="0">
                <a:latin typeface="Gotham Narrow Book" pitchFamily="2" charset="0"/>
              </a:rPr>
              <a:t>Can be done even if course is not on student record yet</a:t>
            </a:r>
          </a:p>
          <a:p>
            <a:pPr marL="285750" indent="-285750">
              <a:lnSpc>
                <a:spcPct val="125000"/>
              </a:lnSpc>
              <a:buFont typeface="Arial" panose="020B0604020202020204" pitchFamily="34" charset="0"/>
              <a:buChar char="•"/>
            </a:pPr>
            <a:r>
              <a:rPr lang="en-US" dirty="0">
                <a:latin typeface="Gotham Narrow Book" pitchFamily="2" charset="0"/>
              </a:rPr>
              <a:t>Still subject to rule qualifiers (e.g., minimum grades)</a:t>
            </a:r>
          </a:p>
          <a:p>
            <a:pPr marL="285750" indent="-285750">
              <a:lnSpc>
                <a:spcPct val="125000"/>
              </a:lnSpc>
              <a:buFont typeface="Arial" panose="020B0604020202020204" pitchFamily="34" charset="0"/>
              <a:buChar char="•"/>
            </a:pPr>
            <a:endParaRPr lang="en-US" dirty="0">
              <a:latin typeface="Gotham Narrow Book" pitchFamily="2" charset="0"/>
            </a:endParaRPr>
          </a:p>
        </p:txBody>
      </p:sp>
      <p:pic>
        <p:nvPicPr>
          <p:cNvPr id="8" name="Picture 7">
            <a:extLst>
              <a:ext uri="{FF2B5EF4-FFF2-40B4-BE49-F238E27FC236}">
                <a16:creationId xmlns:a16="http://schemas.microsoft.com/office/drawing/2014/main" id="{64DB6C19-ADFD-D136-B72B-2E439C94759D}"/>
              </a:ext>
            </a:extLst>
          </p:cNvPr>
          <p:cNvPicPr>
            <a:picLocks noChangeAspect="1"/>
          </p:cNvPicPr>
          <p:nvPr/>
        </p:nvPicPr>
        <p:blipFill>
          <a:blip r:embed="rId3"/>
          <a:srcRect/>
          <a:stretch/>
        </p:blipFill>
        <p:spPr>
          <a:xfrm>
            <a:off x="830895" y="1329456"/>
            <a:ext cx="4349240" cy="4199087"/>
          </a:xfrm>
          <a:prstGeom prst="rect">
            <a:avLst/>
          </a:prstGeom>
          <a:ln>
            <a:solidFill>
              <a:srgbClr val="63666A"/>
            </a:solidFill>
          </a:ln>
        </p:spPr>
      </p:pic>
      <p:pic>
        <p:nvPicPr>
          <p:cNvPr id="7" name="Picture 6">
            <a:extLst>
              <a:ext uri="{FF2B5EF4-FFF2-40B4-BE49-F238E27FC236}">
                <a16:creationId xmlns:a16="http://schemas.microsoft.com/office/drawing/2014/main" id="{CD6DBAFD-FEDA-84A6-554C-F951CDD41F0A}"/>
              </a:ext>
            </a:extLst>
          </p:cNvPr>
          <p:cNvPicPr>
            <a:picLocks noChangeAspect="1"/>
          </p:cNvPicPr>
          <p:nvPr/>
        </p:nvPicPr>
        <p:blipFill>
          <a:blip r:embed="rId4"/>
          <a:srcRect/>
          <a:stretch/>
        </p:blipFill>
        <p:spPr>
          <a:xfrm>
            <a:off x="5439650" y="3429000"/>
            <a:ext cx="5852438" cy="1853273"/>
          </a:xfrm>
          <a:prstGeom prst="rect">
            <a:avLst/>
          </a:prstGeom>
          <a:ln>
            <a:solidFill>
              <a:srgbClr val="63666A"/>
            </a:solidFill>
          </a:ln>
        </p:spPr>
      </p:pic>
    </p:spTree>
    <p:extLst>
      <p:ext uri="{BB962C8B-B14F-4D97-AF65-F5344CB8AC3E}">
        <p14:creationId xmlns:p14="http://schemas.microsoft.com/office/powerpoint/2010/main" val="3982365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2F9CDE8-A17D-D164-2721-2B32C916E2E4}"/>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ADE51AA0-5672-641D-A577-FC49B0DD6010}"/>
              </a:ext>
            </a:extLst>
          </p:cNvPr>
          <p:cNvSpPr txBox="1"/>
          <p:nvPr/>
        </p:nvSpPr>
        <p:spPr>
          <a:xfrm>
            <a:off x="571500" y="538619"/>
            <a:ext cx="11040127" cy="461665"/>
          </a:xfrm>
          <a:prstGeom prst="rect">
            <a:avLst/>
          </a:prstGeom>
          <a:noFill/>
        </p:spPr>
        <p:txBody>
          <a:bodyPr wrap="square" rtlCol="0">
            <a:spAutoFit/>
          </a:bodyPr>
          <a:lstStyle/>
          <a:p>
            <a:r>
              <a:rPr lang="en-US" sz="2400" b="1" cap="all" dirty="0">
                <a:solidFill>
                  <a:srgbClr val="63666A"/>
                </a:solidFill>
                <a:latin typeface="Gotham Narrow Bold" pitchFamily="2" charset="0"/>
              </a:rPr>
              <a:t>Remove Course / </a:t>
            </a:r>
            <a:r>
              <a:rPr lang="en-US" sz="2400" cap="all" dirty="0">
                <a:solidFill>
                  <a:srgbClr val="63666A"/>
                </a:solidFill>
                <a:latin typeface="Gotham Narrow Bold" pitchFamily="2" charset="0"/>
              </a:rPr>
              <a:t>Change the Limit</a:t>
            </a:r>
          </a:p>
        </p:txBody>
      </p:sp>
      <p:sp>
        <p:nvSpPr>
          <p:cNvPr id="9" name="TextBox 8">
            <a:extLst>
              <a:ext uri="{FF2B5EF4-FFF2-40B4-BE49-F238E27FC236}">
                <a16:creationId xmlns:a16="http://schemas.microsoft.com/office/drawing/2014/main" id="{FA8AEF6E-5536-728C-5F45-34075C131D6A}"/>
              </a:ext>
            </a:extLst>
          </p:cNvPr>
          <p:cNvSpPr txBox="1"/>
          <p:nvPr/>
        </p:nvSpPr>
        <p:spPr>
          <a:xfrm>
            <a:off x="5306339" y="1104836"/>
            <a:ext cx="6300589" cy="1189394"/>
          </a:xfrm>
          <a:prstGeom prst="rect">
            <a:avLst/>
          </a:prstGeom>
          <a:noFill/>
        </p:spPr>
        <p:txBody>
          <a:bodyPr wrap="square" rtlCol="0">
            <a:noAutofit/>
          </a:bodyPr>
          <a:lstStyle/>
          <a:p>
            <a:pPr>
              <a:lnSpc>
                <a:spcPct val="125000"/>
              </a:lnSpc>
            </a:pPr>
            <a:r>
              <a:rPr lang="en-US" b="1" dirty="0">
                <a:latin typeface="Gotham Narrow Book" pitchFamily="2" charset="0"/>
              </a:rPr>
              <a:t>Remove Course</a:t>
            </a:r>
            <a:r>
              <a:rPr lang="en-US" dirty="0">
                <a:latin typeface="Gotham Narrow Book" pitchFamily="2" charset="0"/>
              </a:rPr>
              <a:t> removes a course from a list of courses that could meet a requirement.</a:t>
            </a:r>
            <a:endParaRPr lang="en-US" b="1" dirty="0">
              <a:latin typeface="Gotham Narrow Book" pitchFamily="2" charset="0"/>
            </a:endParaRPr>
          </a:p>
        </p:txBody>
      </p:sp>
      <p:pic>
        <p:nvPicPr>
          <p:cNvPr id="10" name="Picture 9">
            <a:extLst>
              <a:ext uri="{FF2B5EF4-FFF2-40B4-BE49-F238E27FC236}">
                <a16:creationId xmlns:a16="http://schemas.microsoft.com/office/drawing/2014/main" id="{CE57B2AA-13C3-3F5B-8B9E-A212E183C4B8}"/>
              </a:ext>
            </a:extLst>
          </p:cNvPr>
          <p:cNvPicPr>
            <a:picLocks noChangeAspect="1"/>
          </p:cNvPicPr>
          <p:nvPr/>
        </p:nvPicPr>
        <p:blipFill>
          <a:blip r:embed="rId4"/>
          <a:srcRect/>
          <a:stretch/>
        </p:blipFill>
        <p:spPr>
          <a:xfrm>
            <a:off x="758894" y="1358373"/>
            <a:ext cx="4430175" cy="3747789"/>
          </a:xfrm>
          <a:prstGeom prst="rect">
            <a:avLst/>
          </a:prstGeom>
          <a:ln>
            <a:solidFill>
              <a:srgbClr val="63666A"/>
            </a:solidFill>
          </a:ln>
        </p:spPr>
      </p:pic>
      <p:pic>
        <p:nvPicPr>
          <p:cNvPr id="11" name="Picture 10">
            <a:extLst>
              <a:ext uri="{FF2B5EF4-FFF2-40B4-BE49-F238E27FC236}">
                <a16:creationId xmlns:a16="http://schemas.microsoft.com/office/drawing/2014/main" id="{76B2C34C-5D7E-702B-B66C-9F94E2830BC5}"/>
              </a:ext>
            </a:extLst>
          </p:cNvPr>
          <p:cNvPicPr>
            <a:picLocks noChangeAspect="1"/>
          </p:cNvPicPr>
          <p:nvPr/>
        </p:nvPicPr>
        <p:blipFill>
          <a:blip r:embed="rId5"/>
          <a:srcRect/>
          <a:stretch/>
        </p:blipFill>
        <p:spPr>
          <a:xfrm>
            <a:off x="5406548" y="2530769"/>
            <a:ext cx="5803485" cy="871163"/>
          </a:xfrm>
          <a:prstGeom prst="rect">
            <a:avLst/>
          </a:prstGeom>
          <a:ln>
            <a:solidFill>
              <a:srgbClr val="63666A"/>
            </a:solidFill>
          </a:ln>
        </p:spPr>
      </p:pic>
    </p:spTree>
    <p:extLst>
      <p:ext uri="{BB962C8B-B14F-4D97-AF65-F5344CB8AC3E}">
        <p14:creationId xmlns:p14="http://schemas.microsoft.com/office/powerpoint/2010/main" val="1807054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 Point Template 1" id="{DC2E022B-F182-4E39-A13D-45A362EFA4DF}" vid="{53AD3225-FFD0-40D4-87A2-48A923D266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39F84CE9036F44A8FAEB894B540ED4" ma:contentTypeVersion="17" ma:contentTypeDescription="Create a new document." ma:contentTypeScope="" ma:versionID="f2ff0fbf9f5321da72fcef3c8d6b173f">
  <xsd:schema xmlns:xsd="http://www.w3.org/2001/XMLSchema" xmlns:xs="http://www.w3.org/2001/XMLSchema" xmlns:p="http://schemas.microsoft.com/office/2006/metadata/properties" xmlns:ns2="b4ae46c6-5cb5-47d3-aa39-7a99c5e9b08e" xmlns:ns3="dcdd99e1-15eb-4599-879d-a4599cc380c6" targetNamespace="http://schemas.microsoft.com/office/2006/metadata/properties" ma:root="true" ma:fieldsID="e40e909ab82c1a8b3a4a635177e6d6ba" ns2:_="" ns3:_="">
    <xsd:import namespace="b4ae46c6-5cb5-47d3-aa39-7a99c5e9b08e"/>
    <xsd:import namespace="dcdd99e1-15eb-4599-879d-a4599cc380c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ae46c6-5cb5-47d3-aa39-7a99c5e9b0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abce5ee-ca9a-4d2a-a8e0-de529263518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dd99e1-15eb-4599-879d-a4599cc380c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77be8f4-f830-4b5a-85f9-bd0b0e548f54}" ma:internalName="TaxCatchAll" ma:showField="CatchAllData" ma:web="dcdd99e1-15eb-4599-879d-a4599cc380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4ae46c6-5cb5-47d3-aa39-7a99c5e9b08e">
      <Terms xmlns="http://schemas.microsoft.com/office/infopath/2007/PartnerControls"/>
    </lcf76f155ced4ddcb4097134ff3c332f>
    <TaxCatchAll xmlns="dcdd99e1-15eb-4599-879d-a4599cc380c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863A41-4534-408D-A474-C437EF3EF5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ae46c6-5cb5-47d3-aa39-7a99c5e9b08e"/>
    <ds:schemaRef ds:uri="dcdd99e1-15eb-4599-879d-a4599cc380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1FE440-95FC-4492-B7BD-27E7995B38B1}">
  <ds:schemaRefs>
    <ds:schemaRef ds:uri="http://schemas.microsoft.com/office/2006/metadata/properties"/>
    <ds:schemaRef ds:uri="http://schemas.microsoft.com/office/infopath/2007/PartnerControls"/>
    <ds:schemaRef ds:uri="b4ae46c6-5cb5-47d3-aa39-7a99c5e9b08e"/>
    <ds:schemaRef ds:uri="dcdd99e1-15eb-4599-879d-a4599cc380c6"/>
  </ds:schemaRefs>
</ds:datastoreItem>
</file>

<file path=customXml/itemProps3.xml><?xml version="1.0" encoding="utf-8"?>
<ds:datastoreItem xmlns:ds="http://schemas.openxmlformats.org/officeDocument/2006/customXml" ds:itemID="{41B3665D-FDEC-42E3-B2EA-97EDF5864D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powerpoint-styling-1</Template>
  <TotalTime>2393</TotalTime>
  <Words>2528</Words>
  <Application>Microsoft Office PowerPoint</Application>
  <PresentationFormat>Widescreen</PresentationFormat>
  <Paragraphs>230</Paragraphs>
  <Slides>22</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Aptos</vt:lpstr>
      <vt:lpstr>Arial</vt:lpstr>
      <vt:lpstr>Calibri</vt:lpstr>
      <vt:lpstr>Calibri Light</vt:lpstr>
      <vt:lpstr>FjallaOne</vt:lpstr>
      <vt:lpstr>Gotham Narrow Bold</vt:lpstr>
      <vt:lpstr>Gotham Narrow Book</vt:lpstr>
      <vt:lpstr>Helvetica</vt:lpstr>
      <vt:lpstr>Rubik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Oklahoma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Little, Kaitlin Ruth</dc:creator>
  <cp:lastModifiedBy>Packham, Jeff</cp:lastModifiedBy>
  <cp:revision>36</cp:revision>
  <dcterms:created xsi:type="dcterms:W3CDTF">2020-01-16T16:49:47Z</dcterms:created>
  <dcterms:modified xsi:type="dcterms:W3CDTF">2025-12-08T14:12:52Z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0x0101001C39F84CE9036F44A8FAEB894B540ED4</vt:lpwstr>
  </property>
</Properties>
</file>